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  <p:sldId id="265" r:id="rId11"/>
    <p:sldId id="270" r:id="rId12"/>
    <p:sldId id="266" r:id="rId13"/>
    <p:sldId id="267" r:id="rId14"/>
    <p:sldId id="271" r:id="rId15"/>
    <p:sldId id="272" r:id="rId16"/>
    <p:sldId id="268" r:id="rId17"/>
    <p:sldId id="273" r:id="rId18"/>
    <p:sldId id="269" r:id="rId19"/>
    <p:sldId id="274" r:id="rId20"/>
    <p:sldId id="275" r:id="rId21"/>
    <p:sldId id="279" r:id="rId22"/>
    <p:sldId id="276" r:id="rId23"/>
    <p:sldId id="280" r:id="rId24"/>
    <p:sldId id="277" r:id="rId25"/>
    <p:sldId id="281" r:id="rId26"/>
    <p:sldId id="278" r:id="rId27"/>
  </p:sldIdLst>
  <p:sldSz cx="9144000" cy="6858000" type="screen4x3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322" autoAdjust="0"/>
  </p:normalViewPr>
  <p:slideViewPr>
    <p:cSldViewPr>
      <p:cViewPr varScale="1">
        <p:scale>
          <a:sx n="71" d="100"/>
          <a:sy n="71" d="100"/>
        </p:scale>
        <p:origin x="-96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4E237-D36D-40DB-84AE-5801EFDF2703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9B7DC6-2327-46BF-AF63-994D74550EC2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9B7DC6-2327-46BF-AF63-994D74550EC2}" type="slidenum">
              <a:rPr lang="is-IS" smtClean="0"/>
              <a:pPr/>
              <a:t>1</a:t>
            </a:fld>
            <a:endParaRPr lang="is-I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20B30A-CB2C-49A6-B5A6-A6D98E1631CD}" type="datetimeFigureOut">
              <a:rPr lang="is-IS" smtClean="0"/>
              <a:pPr/>
              <a:t>3.5.2011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4CCE7E4-7540-4EC9-A0D9-D465DDB80518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il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 smtClean="0"/>
              <a:t>Menning og menntun</a:t>
            </a:r>
            <a:br>
              <a:rPr lang="is-IS" dirty="0" smtClean="0"/>
            </a:br>
            <a:r>
              <a:rPr lang="is-IS" dirty="0" smtClean="0"/>
              <a:t>Kafli 4 </a:t>
            </a:r>
            <a:endParaRPr lang="is-IS" dirty="0"/>
          </a:p>
        </p:txBody>
      </p:sp>
      <p:sp>
        <p:nvSpPr>
          <p:cNvPr id="3" name="Undirtitil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is-IS" sz="7200" dirty="0" smtClean="0"/>
              <a:t>Árið 1728 varð mikill bruni í Kaupmannahöfn þar sem stór hluti borgarinnar varð eldinum að bráð.</a:t>
            </a:r>
          </a:p>
          <a:p>
            <a:r>
              <a:rPr lang="is-IS" sz="7200" dirty="0" smtClean="0"/>
              <a:t>Íslensku handritin v0ru í Kaupmannahöfn á þessum tíma.</a:t>
            </a:r>
          </a:p>
          <a:p>
            <a:r>
              <a:rPr lang="is-IS" sz="7200" dirty="0" smtClean="0"/>
              <a:t>Árni Magnússon prófessor hafði helgað líf sitt söfnun á íslenskum handritum og lagði þannig grunninn að norrænum fræðum.</a:t>
            </a:r>
          </a:p>
          <a:p>
            <a:r>
              <a:rPr lang="is-IS" sz="7200" dirty="0" smtClean="0"/>
              <a:t>Það tókst að bjarga flestum handritunum en einhver urðu eldinum að bráð.  “Þarna eru þær bækur sem aldrei og hvergi fást slíkar til dómdags.” Árni Magnússon</a:t>
            </a:r>
          </a:p>
          <a:p>
            <a:endParaRPr lang="is-IS" sz="5600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r>
              <a:rPr lang="is-IS" dirty="0" smtClean="0"/>
              <a:t> </a:t>
            </a:r>
          </a:p>
        </p:txBody>
      </p:sp>
      <p:pic>
        <p:nvPicPr>
          <p:cNvPr id="1027" name="Picture 3" descr="C:\Documents and Settings\kristjana\Local Settings\Temporary Internet Files\Content.IE5\4N7XPNA5\MP90017498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476672"/>
            <a:ext cx="1657368" cy="1104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Sveitasamfélag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/>
              <a:t>Þéttbýlismyndun hófst á Íslandi við lok 19. aldar.</a:t>
            </a:r>
          </a:p>
          <a:p>
            <a:r>
              <a:rPr lang="is-IS" dirty="0" smtClean="0"/>
              <a:t>Áður hafði árstíðarbundið þéttbýli verið bundið við sjósókn en bændur stunduðu margir sjóinn sem aukabúgrein.</a:t>
            </a:r>
          </a:p>
          <a:p>
            <a:r>
              <a:rPr lang="is-IS" dirty="0" smtClean="0"/>
              <a:t>Kvikfjárrækt krefst mikils landrýmis og því búa norrænir bændur strjálla en bændur í Evrópu sem stunda akuryrkju.</a:t>
            </a:r>
          </a:p>
          <a:p>
            <a:r>
              <a:rPr lang="is-IS" dirty="0" smtClean="0"/>
              <a:t>Bústofn var einhæfur og allar afurðir voru gjörnýttar </a:t>
            </a:r>
          </a:p>
          <a:p>
            <a:pPr lvl="2"/>
            <a:r>
              <a:rPr lang="is-IS" dirty="0" smtClean="0"/>
              <a:t>Mjólkurvörur			</a:t>
            </a:r>
          </a:p>
          <a:p>
            <a:pPr lvl="2"/>
            <a:r>
              <a:rPr lang="is-IS" dirty="0" smtClean="0"/>
              <a:t>Fitan/tólg</a:t>
            </a:r>
          </a:p>
          <a:p>
            <a:pPr lvl="2"/>
            <a:r>
              <a:rPr lang="is-IS" dirty="0" smtClean="0"/>
              <a:t>Ullin/skinn</a:t>
            </a:r>
          </a:p>
          <a:p>
            <a:endParaRPr lang="is-IS" dirty="0"/>
          </a:p>
        </p:txBody>
      </p:sp>
      <p:pic>
        <p:nvPicPr>
          <p:cNvPr id="4" name="Picture 3" descr="Kindur_jpg_640x800_sharpen_q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43372" y="5000636"/>
            <a:ext cx="1785930" cy="14198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sveitasamfélag frh.</a:t>
            </a:r>
            <a:endParaRPr lang="is-IS" dirty="0"/>
          </a:p>
        </p:txBody>
      </p:sp>
      <p:pic>
        <p:nvPicPr>
          <p:cNvPr id="5" name="Picture 4" descr="32691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2924944"/>
            <a:ext cx="2071678" cy="1381119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/>
              <a:t>Kornmatur jókst með aukinni verslun á 18. og 19. öld.</a:t>
            </a:r>
          </a:p>
          <a:p>
            <a:r>
              <a:rPr lang="is-IS" dirty="0" smtClean="0"/>
              <a:t>Áður  höfðu Íslendingar  eingöngu neytt mjólkurmatar og fisks.</a:t>
            </a:r>
          </a:p>
          <a:p>
            <a:r>
              <a:rPr lang="is-IS" dirty="0" smtClean="0"/>
              <a:t>Matvæli voru yfirleitt súrsuð og þurrkuð.</a:t>
            </a:r>
          </a:p>
          <a:p>
            <a:r>
              <a:rPr lang="is-IS" dirty="0" smtClean="0"/>
              <a:t>Á 19. öld fóru landsmenn að salta mat. </a:t>
            </a:r>
          </a:p>
          <a:p>
            <a:endParaRPr lang="is-IS" dirty="0" smtClean="0"/>
          </a:p>
          <a:p>
            <a:r>
              <a:rPr lang="is-IS" dirty="0" smtClean="0">
                <a:solidFill>
                  <a:srgbClr val="FF0000"/>
                </a:solidFill>
              </a:rPr>
              <a:t>Sjálfsþurftarbúskapur</a:t>
            </a:r>
            <a:r>
              <a:rPr lang="is-IS" dirty="0" smtClean="0"/>
              <a:t>  var að mestu stundaður, en á nýöld  jókst verslun.</a:t>
            </a:r>
          </a:p>
          <a:p>
            <a:r>
              <a:rPr lang="is-IS" dirty="0" smtClean="0"/>
              <a:t>Þeir sem ekki stunduðu eigin búskap þurftu að starfa sem vinnumenn.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Stéttaskipting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dirty="0" smtClean="0"/>
              <a:t>Í Evrópu var </a:t>
            </a:r>
            <a:r>
              <a:rPr lang="is-IS" dirty="0" smtClean="0">
                <a:solidFill>
                  <a:srgbClr val="FF0000"/>
                </a:solidFill>
              </a:rPr>
              <a:t>stéttarskipting</a:t>
            </a:r>
            <a:r>
              <a:rPr lang="is-IS" dirty="0" smtClean="0"/>
              <a:t> rótgróin þar sem menn fæddust inn í ákveðna stétt og var ætlað að tilheyra henni til </a:t>
            </a:r>
            <a:r>
              <a:rPr lang="is-IS" dirty="0" smtClean="0">
                <a:solidFill>
                  <a:srgbClr val="FF0000"/>
                </a:solidFill>
              </a:rPr>
              <a:t>æviloka</a:t>
            </a:r>
            <a:r>
              <a:rPr lang="is-IS" dirty="0" smtClean="0"/>
              <a:t>.</a:t>
            </a:r>
          </a:p>
          <a:p>
            <a:r>
              <a:rPr lang="is-IS" dirty="0" smtClean="0"/>
              <a:t>Á Íslandi var líka stéttarskipting en sökum </a:t>
            </a:r>
            <a:r>
              <a:rPr lang="is-IS" dirty="0" smtClean="0">
                <a:solidFill>
                  <a:srgbClr val="FF0000"/>
                </a:solidFill>
              </a:rPr>
              <a:t>dreifbýlis</a:t>
            </a:r>
            <a:r>
              <a:rPr lang="is-IS" dirty="0" smtClean="0"/>
              <a:t> var vald landeigandans fjarlægara.</a:t>
            </a:r>
          </a:p>
          <a:p>
            <a:pPr algn="r"/>
            <a:r>
              <a:rPr lang="is-IS" dirty="0" smtClean="0"/>
              <a:t>Landeignir skiptust milli</a:t>
            </a:r>
          </a:p>
          <a:p>
            <a:pPr lvl="1" algn="r"/>
            <a:r>
              <a:rPr lang="is-IS" dirty="0" smtClean="0"/>
              <a:t>Konungs</a:t>
            </a:r>
          </a:p>
          <a:p>
            <a:pPr lvl="1" algn="r"/>
            <a:r>
              <a:rPr lang="is-IS" dirty="0" smtClean="0"/>
              <a:t>Kirkju</a:t>
            </a:r>
          </a:p>
          <a:p>
            <a:pPr lvl="1" algn="r"/>
            <a:r>
              <a:rPr lang="is-IS" dirty="0" smtClean="0"/>
              <a:t>Bændahöfðingja</a:t>
            </a:r>
            <a:endParaRPr lang="is-IS" dirty="0"/>
          </a:p>
          <a:p>
            <a:pPr lvl="1"/>
            <a:r>
              <a:rPr lang="is-IS" dirty="0" smtClean="0"/>
              <a:t>Valdstéttin gifti börn sín innbyrðis og jók því völd sín.</a:t>
            </a:r>
          </a:p>
          <a:p>
            <a:pPr lvl="1"/>
            <a:r>
              <a:rPr lang="is-IS" dirty="0" smtClean="0"/>
              <a:t>Innlent vald ekki endilega betra en erlent. Konungur lagði oft til umbætur fyrir leiguliða en höfðingjastéttin hafnaði því. </a:t>
            </a:r>
          </a:p>
        </p:txBody>
      </p:sp>
      <p:pic>
        <p:nvPicPr>
          <p:cNvPr id="4" name="Picture 3" descr="220px-Snorre_Sturluson-Christian_Kroh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96" y="3357562"/>
            <a:ext cx="906784" cy="1356054"/>
          </a:xfrm>
          <a:prstGeom prst="rect">
            <a:avLst/>
          </a:prstGeom>
        </p:spPr>
      </p:pic>
      <p:pic>
        <p:nvPicPr>
          <p:cNvPr id="5" name="Picture 4" descr="johann_ii_of_schleswig-holstein-sonderburg_1545_16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3286124"/>
            <a:ext cx="825109" cy="1428760"/>
          </a:xfrm>
          <a:prstGeom prst="rect">
            <a:avLst/>
          </a:prstGeom>
        </p:spPr>
      </p:pic>
      <p:pic>
        <p:nvPicPr>
          <p:cNvPr id="6" name="Picture 5" descr="imagesCAQA4IY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97256" y="3490609"/>
            <a:ext cx="1560364" cy="11117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Lítið atvinnufrelsi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 smtClean="0">
                <a:solidFill>
                  <a:srgbClr val="FF0000"/>
                </a:solidFill>
              </a:rPr>
              <a:t>Atvinnufrelsi</a:t>
            </a:r>
            <a:r>
              <a:rPr lang="is-IS" dirty="0" smtClean="0"/>
              <a:t> takmarkað á fyrri öldum.</a:t>
            </a:r>
          </a:p>
          <a:p>
            <a:r>
              <a:rPr lang="is-IS" dirty="0" smtClean="0"/>
              <a:t>Búlausir menn þurftu að vera í </a:t>
            </a:r>
            <a:r>
              <a:rPr lang="is-IS" dirty="0" smtClean="0">
                <a:solidFill>
                  <a:srgbClr val="FF0000"/>
                </a:solidFill>
              </a:rPr>
              <a:t>vistarbandi</a:t>
            </a:r>
            <a:r>
              <a:rPr lang="is-IS" dirty="0" smtClean="0"/>
              <a:t>.</a:t>
            </a:r>
          </a:p>
          <a:p>
            <a:r>
              <a:rPr lang="is-IS" dirty="0" smtClean="0"/>
              <a:t>1/3 þjóðarinnar hvorki átti né gat leigt land og mynduðu þeir </a:t>
            </a:r>
            <a:r>
              <a:rPr lang="is-IS" dirty="0" smtClean="0">
                <a:solidFill>
                  <a:srgbClr val="FF0000"/>
                </a:solidFill>
              </a:rPr>
              <a:t>stétt</a:t>
            </a:r>
            <a:r>
              <a:rPr lang="is-IS" dirty="0" smtClean="0"/>
              <a:t> vinnufólks.</a:t>
            </a:r>
          </a:p>
          <a:p>
            <a:r>
              <a:rPr lang="is-IS" dirty="0" smtClean="0"/>
              <a:t>Laun voru aðallega fæði, klæði og húsaskjól og karlar fengu örlítið kaup en ekki vinnukonur.</a:t>
            </a:r>
          </a:p>
          <a:p>
            <a:r>
              <a:rPr lang="is-IS" dirty="0" smtClean="0"/>
              <a:t>Vistarband tryggði </a:t>
            </a:r>
            <a:r>
              <a:rPr lang="is-IS" dirty="0" smtClean="0">
                <a:solidFill>
                  <a:srgbClr val="FF0000"/>
                </a:solidFill>
              </a:rPr>
              <a:t>samastað</a:t>
            </a:r>
            <a:r>
              <a:rPr lang="is-IS" dirty="0" smtClean="0"/>
              <a:t>, en þar ríkti mikið húsbóndavald og lítil réttindi. </a:t>
            </a:r>
          </a:p>
          <a:p>
            <a:r>
              <a:rPr lang="is-IS" dirty="0" smtClean="0"/>
              <a:t>Var góður undirbúningur fyrir vinnumenn sem síðar reyndu að eignast eigin jörð.</a:t>
            </a:r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lítið atvinnufrelsi frh.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/>
              <a:t>Búlausir menn voru þó líka til sem reyndu að starfa sjálfstætt (það var þó illa séð af bændum)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Lausamenn</a:t>
            </a:r>
            <a:r>
              <a:rPr lang="is-IS" dirty="0" smtClean="0"/>
              <a:t> – tímabundnir vinnumenn í sveitum á sumrin en til sjávar að vetri til.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Búðsetumenn</a:t>
            </a:r>
            <a:r>
              <a:rPr lang="is-IS" dirty="0" smtClean="0"/>
              <a:t> – bjuggu við ströndina og lifðu á sjómennsku, þar sem þeir sinntu róðrum fyrir útvegsbændur.</a:t>
            </a:r>
          </a:p>
          <a:p>
            <a:endParaRPr lang="is-IS" dirty="0" smtClean="0"/>
          </a:p>
          <a:p>
            <a:endParaRPr lang="is-IS" dirty="0" smtClean="0"/>
          </a:p>
          <a:p>
            <a:r>
              <a:rPr lang="is-IS" dirty="0" smtClean="0">
                <a:solidFill>
                  <a:srgbClr val="FF0000"/>
                </a:solidFill>
              </a:rPr>
              <a:t>Sjávarútvegur</a:t>
            </a:r>
            <a:r>
              <a:rPr lang="is-IS" dirty="0" smtClean="0"/>
              <a:t> var aukabúgrein bænda og ekki um eiginlega stétt sjómanna að ræða.</a:t>
            </a:r>
            <a:endParaRPr lang="is-IS" dirty="0"/>
          </a:p>
        </p:txBody>
      </p:sp>
      <p:pic>
        <p:nvPicPr>
          <p:cNvPr id="4" name="Picture 3" descr="201003181506461351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861048"/>
            <a:ext cx="2032448" cy="13759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Fátækt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Málefni fátækra var á vegum hreppanna.</a:t>
            </a:r>
          </a:p>
          <a:p>
            <a:endParaRPr lang="is-IS" dirty="0" smtClean="0"/>
          </a:p>
          <a:p>
            <a:pPr lvl="1"/>
            <a:r>
              <a:rPr lang="is-IS" dirty="0" smtClean="0">
                <a:solidFill>
                  <a:srgbClr val="FF0000"/>
                </a:solidFill>
              </a:rPr>
              <a:t>Þurfamenn</a:t>
            </a:r>
            <a:r>
              <a:rPr lang="is-IS" dirty="0" smtClean="0"/>
              <a:t> – fátækir bændur sem ekki gátu lifað af búskap sínum og þurftu því aðstoð.</a:t>
            </a:r>
          </a:p>
          <a:p>
            <a:pPr lvl="1"/>
            <a:r>
              <a:rPr lang="is-IS" dirty="0" smtClean="0">
                <a:solidFill>
                  <a:srgbClr val="FF0000"/>
                </a:solidFill>
              </a:rPr>
              <a:t>Ómagar</a:t>
            </a:r>
            <a:r>
              <a:rPr lang="is-IS" dirty="0" smtClean="0"/>
              <a:t> – heimilislaust fólk sem ekki gat séð um sig sjálft, bæði aldrað og fatlað. Oft var komið illa fram við það og það naut lítilla réttinda</a:t>
            </a:r>
          </a:p>
          <a:p>
            <a:pPr lvl="1"/>
            <a:r>
              <a:rPr lang="is-IS" dirty="0" smtClean="0">
                <a:solidFill>
                  <a:srgbClr val="FF0000"/>
                </a:solidFill>
              </a:rPr>
              <a:t>Flakkarar</a:t>
            </a:r>
            <a:r>
              <a:rPr lang="is-IS" dirty="0" smtClean="0"/>
              <a:t> – treystu á matargjafir og húsaskjól (flakk var bannað með lögum).</a:t>
            </a:r>
          </a:p>
          <a:p>
            <a:pPr lvl="1">
              <a:buNone/>
            </a:pPr>
            <a:endParaRPr lang="is-IS" dirty="0" smtClean="0"/>
          </a:p>
          <a:p>
            <a:pPr lvl="1"/>
            <a:endParaRPr lang="is-IS" dirty="0" smtClean="0"/>
          </a:p>
          <a:p>
            <a:pPr lvl="1">
              <a:buNone/>
            </a:pP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Fólksfjöldi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dirty="0" smtClean="0"/>
              <a:t>Á fyrri öldum var Ísland mjög </a:t>
            </a:r>
            <a:r>
              <a:rPr lang="is-IS" dirty="0" smtClean="0">
                <a:solidFill>
                  <a:srgbClr val="FF0000"/>
                </a:solidFill>
              </a:rPr>
              <a:t>frumstætt</a:t>
            </a:r>
            <a:r>
              <a:rPr lang="is-IS" dirty="0" smtClean="0"/>
              <a:t> samfélag.</a:t>
            </a:r>
          </a:p>
          <a:p>
            <a:r>
              <a:rPr lang="is-IS" dirty="0" smtClean="0"/>
              <a:t>Lítið var um hreinlæti þannig að </a:t>
            </a:r>
            <a:r>
              <a:rPr lang="is-IS" dirty="0" smtClean="0">
                <a:solidFill>
                  <a:srgbClr val="FF0000"/>
                </a:solidFill>
              </a:rPr>
              <a:t>farsóttir</a:t>
            </a:r>
            <a:r>
              <a:rPr lang="is-IS" dirty="0" smtClean="0"/>
              <a:t> áttu auðvelt uppdráttar.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Náttúruhamfarir</a:t>
            </a:r>
            <a:r>
              <a:rPr lang="is-IS" dirty="0" smtClean="0"/>
              <a:t> tíðar og harðæri.</a:t>
            </a:r>
          </a:p>
          <a:p>
            <a:r>
              <a:rPr lang="is-IS" dirty="0" smtClean="0"/>
              <a:t>Ævi manna var stutt, </a:t>
            </a:r>
            <a:r>
              <a:rPr lang="is-IS" dirty="0" smtClean="0">
                <a:solidFill>
                  <a:srgbClr val="FF0000"/>
                </a:solidFill>
              </a:rPr>
              <a:t>há fæðingartíðni </a:t>
            </a:r>
            <a:r>
              <a:rPr lang="is-IS" dirty="0" smtClean="0"/>
              <a:t>en mikið um ungbarnadauða.</a:t>
            </a:r>
          </a:p>
          <a:p>
            <a:r>
              <a:rPr lang="is-IS" dirty="0" smtClean="0"/>
              <a:t>Kaldir vetur og faraldrar felldu marga.</a:t>
            </a:r>
          </a:p>
          <a:p>
            <a:r>
              <a:rPr lang="is-IS" dirty="0" smtClean="0"/>
              <a:t>1/3 þjóðarinnar lést í </a:t>
            </a:r>
            <a:r>
              <a:rPr lang="is-IS" dirty="0" smtClean="0">
                <a:solidFill>
                  <a:srgbClr val="FF0000"/>
                </a:solidFill>
              </a:rPr>
              <a:t>stórubólu</a:t>
            </a:r>
            <a:r>
              <a:rPr lang="is-IS" dirty="0" smtClean="0"/>
              <a:t> í upphafi 18. aldar.</a:t>
            </a:r>
          </a:p>
          <a:p>
            <a:r>
              <a:rPr lang="is-IS" dirty="0" smtClean="0"/>
              <a:t>20% þjóðarinnar lést í </a:t>
            </a:r>
            <a:r>
              <a:rPr lang="is-IS" dirty="0" smtClean="0">
                <a:solidFill>
                  <a:srgbClr val="FF0000"/>
                </a:solidFill>
              </a:rPr>
              <a:t>móðuharðindunum</a:t>
            </a:r>
            <a:r>
              <a:rPr lang="is-IS" dirty="0" smtClean="0"/>
              <a:t>.</a:t>
            </a:r>
          </a:p>
          <a:p>
            <a:pPr>
              <a:buNone/>
            </a:pPr>
            <a:endParaRPr lang="is-IS" dirty="0" smtClean="0"/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Móðuharðindin 1783 - 85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dirty="0" smtClean="0"/>
              <a:t>Eldgos í </a:t>
            </a:r>
            <a:r>
              <a:rPr lang="is-IS" dirty="0" smtClean="0">
                <a:solidFill>
                  <a:srgbClr val="FF0000"/>
                </a:solidFill>
              </a:rPr>
              <a:t>Lakagígum</a:t>
            </a:r>
            <a:r>
              <a:rPr lang="is-IS" dirty="0" smtClean="0"/>
              <a:t>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Eitruð</a:t>
            </a:r>
            <a:r>
              <a:rPr lang="is-IS" dirty="0" smtClean="0"/>
              <a:t> aska úr eldstöðvunum dreifðist um landið.</a:t>
            </a:r>
          </a:p>
          <a:p>
            <a:r>
              <a:rPr lang="is-IS" dirty="0" smtClean="0"/>
              <a:t>Blá móða og skyggði fyrir sólu.</a:t>
            </a:r>
          </a:p>
          <a:p>
            <a:r>
              <a:rPr lang="is-IS" dirty="0" smtClean="0"/>
              <a:t>Miklir </a:t>
            </a:r>
            <a:r>
              <a:rPr lang="is-IS" dirty="0" smtClean="0">
                <a:solidFill>
                  <a:srgbClr val="FF0000"/>
                </a:solidFill>
              </a:rPr>
              <a:t>kuldar</a:t>
            </a:r>
            <a:r>
              <a:rPr lang="is-IS" dirty="0" smtClean="0"/>
              <a:t> í kjölfarið.</a:t>
            </a:r>
          </a:p>
          <a:p>
            <a:r>
              <a:rPr lang="is-IS" dirty="0" smtClean="0"/>
              <a:t>Gróður spilltist og skepnur og menn drápust úr hungri.</a:t>
            </a:r>
          </a:p>
          <a:p>
            <a:r>
              <a:rPr lang="is-IS" dirty="0" smtClean="0"/>
              <a:t>Miklir </a:t>
            </a:r>
            <a:r>
              <a:rPr lang="is-IS" dirty="0" smtClean="0">
                <a:solidFill>
                  <a:srgbClr val="FF0000"/>
                </a:solidFill>
              </a:rPr>
              <a:t>jarðskjálftar</a:t>
            </a:r>
            <a:r>
              <a:rPr lang="is-IS" dirty="0" smtClean="0"/>
              <a:t> á Suðurlandi fylgdu í kjölfarið þar sem hundruð bæja eyðilögðust.</a:t>
            </a:r>
          </a:p>
          <a:p>
            <a:r>
              <a:rPr lang="is-IS" dirty="0" smtClean="0"/>
              <a:t>Við þetta fækkaði Íslendingum og voru í lok </a:t>
            </a:r>
            <a:r>
              <a:rPr lang="is-IS" dirty="0" smtClean="0">
                <a:solidFill>
                  <a:srgbClr val="FF0000"/>
                </a:solidFill>
              </a:rPr>
              <a:t>18. aldar </a:t>
            </a:r>
            <a:r>
              <a:rPr lang="is-IS" dirty="0" smtClean="0"/>
              <a:t>47. 000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Landsnefnd</a:t>
            </a:r>
            <a:r>
              <a:rPr lang="is-IS" dirty="0" smtClean="0"/>
              <a:t> var stofnuð til að koma með tillögur að breytingum á Íslandi.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Tyrkjaránið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>
                <a:solidFill>
                  <a:srgbClr val="FF0000"/>
                </a:solidFill>
              </a:rPr>
              <a:t>Sjórán</a:t>
            </a:r>
            <a:r>
              <a:rPr lang="is-IS" dirty="0" smtClean="0"/>
              <a:t> voru algeng í Evrópu í upphafi nýaldar.</a:t>
            </a:r>
          </a:p>
          <a:p>
            <a:r>
              <a:rPr lang="is-IS" dirty="0" smtClean="0"/>
              <a:t>Mikil </a:t>
            </a:r>
            <a:r>
              <a:rPr lang="is-IS" dirty="0" smtClean="0">
                <a:solidFill>
                  <a:srgbClr val="FF0000"/>
                </a:solidFill>
              </a:rPr>
              <a:t>þrælaverslun</a:t>
            </a:r>
            <a:r>
              <a:rPr lang="is-IS" dirty="0" smtClean="0"/>
              <a:t> var samhliða sjóránunum.</a:t>
            </a:r>
          </a:p>
          <a:p>
            <a:r>
              <a:rPr lang="is-IS" dirty="0" smtClean="0"/>
              <a:t>Árið 1627 komu sjóræningjar frá </a:t>
            </a:r>
            <a:r>
              <a:rPr lang="is-IS" dirty="0" smtClean="0">
                <a:solidFill>
                  <a:srgbClr val="FF0000"/>
                </a:solidFill>
              </a:rPr>
              <a:t>Alsír</a:t>
            </a:r>
            <a:r>
              <a:rPr lang="is-IS" dirty="0" smtClean="0"/>
              <a:t> (sem var hluti af Tyrkjaveldinu) til Íslands og rændu um 380 manns og drápu um 40.</a:t>
            </a:r>
          </a:p>
          <a:p>
            <a:endParaRPr lang="is-IS" dirty="0" smtClean="0"/>
          </a:p>
          <a:p>
            <a:r>
              <a:rPr lang="is-IS" dirty="0" smtClean="0"/>
              <a:t>Fólkið var selt á </a:t>
            </a:r>
            <a:r>
              <a:rPr lang="is-IS" dirty="0" smtClean="0">
                <a:solidFill>
                  <a:srgbClr val="FF0000"/>
                </a:solidFill>
              </a:rPr>
              <a:t>uppboði</a:t>
            </a:r>
            <a:r>
              <a:rPr lang="is-IS" dirty="0" smtClean="0"/>
              <a:t> í Alsír.</a:t>
            </a:r>
          </a:p>
          <a:p>
            <a:r>
              <a:rPr lang="is-IS" dirty="0" smtClean="0"/>
              <a:t>11 árum síðar tókst að leysa 27 manns úr haldi fyrir </a:t>
            </a:r>
            <a:r>
              <a:rPr lang="is-IS" dirty="0" smtClean="0">
                <a:solidFill>
                  <a:srgbClr val="FF0000"/>
                </a:solidFill>
              </a:rPr>
              <a:t>samskot</a:t>
            </a:r>
            <a:r>
              <a:rPr lang="is-IS" dirty="0" smtClean="0"/>
              <a:t> í Danaveldi.</a:t>
            </a:r>
            <a:endParaRPr lang="is-IS" dirty="0"/>
          </a:p>
        </p:txBody>
      </p:sp>
      <p:pic>
        <p:nvPicPr>
          <p:cNvPr id="4" name="Picture 3" descr="Tyrkjarani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260648"/>
            <a:ext cx="2214578" cy="1478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04964"/>
          </a:xfrm>
        </p:spPr>
        <p:txBody>
          <a:bodyPr>
            <a:noAutofit/>
          </a:bodyPr>
          <a:lstStyle/>
          <a:p>
            <a:pPr algn="ctr"/>
            <a:r>
              <a:rPr lang="is-IS" sz="4800" dirty="0" smtClean="0"/>
              <a:t/>
            </a:r>
            <a:br>
              <a:rPr lang="is-IS" sz="4800" dirty="0" smtClean="0"/>
            </a:br>
            <a:r>
              <a:rPr lang="is-IS" sz="4800" dirty="0" smtClean="0"/>
              <a:t>Reykjavík sem höfuðstaður</a:t>
            </a:r>
            <a:br>
              <a:rPr lang="is-IS" sz="4800" dirty="0" smtClean="0"/>
            </a:br>
            <a:r>
              <a:rPr lang="is-IS" sz="4800" dirty="0" smtClean="0"/>
              <a:t>kafli 6</a:t>
            </a:r>
            <a:endParaRPr lang="is-IS" sz="4800" dirty="0"/>
          </a:p>
        </p:txBody>
      </p:sp>
      <p:pic>
        <p:nvPicPr>
          <p:cNvPr id="4" name="Content Placeholder 3" descr="safe_ima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43250" y="2954337"/>
            <a:ext cx="2857500" cy="20002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1142984"/>
            <a:ext cx="771530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s-IS" sz="2200" dirty="0" smtClean="0">
                <a:solidFill>
                  <a:srgbClr val="FF0000"/>
                </a:solidFill>
              </a:rPr>
              <a:t>Húmanismi</a:t>
            </a:r>
            <a:r>
              <a:rPr lang="is-IS" sz="2200" dirty="0" smtClean="0"/>
              <a:t> er hugmyndastefna sem barst til Íslands með </a:t>
            </a:r>
            <a:r>
              <a:rPr lang="is-IS" sz="2200" dirty="0" smtClean="0">
                <a:solidFill>
                  <a:srgbClr val="FF0000"/>
                </a:solidFill>
              </a:rPr>
              <a:t>siðaskiptunum </a:t>
            </a:r>
            <a:r>
              <a:rPr lang="is-IS" sz="2200" dirty="0" smtClean="0"/>
              <a:t> á 16. öld og einkennist af auknum áhuga fólks á fortíð eigin þjóðar.</a:t>
            </a:r>
          </a:p>
          <a:p>
            <a:pPr>
              <a:lnSpc>
                <a:spcPct val="150000"/>
              </a:lnSpc>
            </a:pPr>
            <a:r>
              <a:rPr lang="is-IS" sz="2200" dirty="0" smtClean="0"/>
              <a:t>Sagnaritun hófst á ný eftir  </a:t>
            </a:r>
            <a:r>
              <a:rPr lang="is-IS" sz="2200" dirty="0" smtClean="0">
                <a:solidFill>
                  <a:srgbClr val="FF0000"/>
                </a:solidFill>
              </a:rPr>
              <a:t>100 ára </a:t>
            </a:r>
            <a:r>
              <a:rPr lang="is-IS" sz="2200" dirty="0" smtClean="0"/>
              <a:t>hlé.</a:t>
            </a:r>
          </a:p>
          <a:p>
            <a:pPr algn="ctr">
              <a:lnSpc>
                <a:spcPct val="150000"/>
              </a:lnSpc>
            </a:pPr>
            <a:r>
              <a:rPr lang="is-IS" sz="2200" dirty="0" smtClean="0"/>
              <a:t>Hinar Norðurlandaþjóðirnar höfðu einnig áhuga á íslenskum </a:t>
            </a:r>
            <a:r>
              <a:rPr lang="is-IS" sz="2200" dirty="0" smtClean="0">
                <a:solidFill>
                  <a:srgbClr val="FF0000"/>
                </a:solidFill>
              </a:rPr>
              <a:t>handritum</a:t>
            </a:r>
            <a:r>
              <a:rPr lang="is-IS" sz="2200" dirty="0" smtClean="0"/>
              <a:t> sem gátu skýrt norræna menningu.</a:t>
            </a:r>
          </a:p>
          <a:p>
            <a:pPr algn="r">
              <a:lnSpc>
                <a:spcPct val="150000"/>
              </a:lnSpc>
            </a:pPr>
            <a:r>
              <a:rPr lang="is-IS" sz="2200" dirty="0" smtClean="0"/>
              <a:t>Danakonungur vildi auka hróður Danaveldis sem menningarríkis.</a:t>
            </a:r>
          </a:p>
          <a:p>
            <a:pPr algn="ctr">
              <a:lnSpc>
                <a:spcPct val="150000"/>
              </a:lnSpc>
            </a:pPr>
            <a:r>
              <a:rPr lang="is-IS" sz="2200" dirty="0" smtClean="0"/>
              <a:t>Siðaskiptin og sterkara ríkisvald ýtti undir menntun og </a:t>
            </a:r>
            <a:r>
              <a:rPr lang="is-IS" sz="2200" dirty="0" smtClean="0">
                <a:solidFill>
                  <a:srgbClr val="FF0000"/>
                </a:solidFill>
              </a:rPr>
              <a:t>vísindaleg vinnubrögð </a:t>
            </a:r>
            <a:r>
              <a:rPr lang="is-IS" sz="2200" dirty="0" smtClean="0"/>
              <a:t>í Danmörku. </a:t>
            </a:r>
            <a:endParaRPr lang="is-IS" sz="2200" dirty="0"/>
          </a:p>
        </p:txBody>
      </p:sp>
      <p:pic>
        <p:nvPicPr>
          <p:cNvPr id="2051" name="Picture 3" descr="C:\Documents and Settings\kristjana\Local Settings\Temporary Internet Files\Content.IE5\ZU51SGP0\MC90019919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77072"/>
            <a:ext cx="1428761" cy="13277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sz="3800" dirty="0" smtClean="0"/>
              <a:t>Þéttbýli myndast</a:t>
            </a:r>
            <a:endParaRPr lang="is-IS" sz="3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Tímamótaviðburður í Reykjavík þegar fyrstu </a:t>
            </a:r>
            <a:r>
              <a:rPr lang="is-IS" dirty="0" smtClean="0">
                <a:solidFill>
                  <a:srgbClr val="FF0000"/>
                </a:solidFill>
              </a:rPr>
              <a:t>timburhúsin</a:t>
            </a:r>
            <a:r>
              <a:rPr lang="is-IS" dirty="0" smtClean="0"/>
              <a:t> voru reist um miðja 18. öldina.</a:t>
            </a:r>
          </a:p>
          <a:p>
            <a:r>
              <a:rPr lang="is-IS" dirty="0" smtClean="0"/>
              <a:t>Fram að því var Reykjavík </a:t>
            </a:r>
            <a:r>
              <a:rPr lang="is-IS" dirty="0" smtClean="0">
                <a:solidFill>
                  <a:srgbClr val="FF0000"/>
                </a:solidFill>
              </a:rPr>
              <a:t>sveit</a:t>
            </a:r>
            <a:r>
              <a:rPr lang="is-IS" dirty="0" smtClean="0"/>
              <a:t> með nokkrum torfbæjum á stangli.</a:t>
            </a:r>
          </a:p>
          <a:p>
            <a:r>
              <a:rPr lang="is-IS" dirty="0" smtClean="0"/>
              <a:t>Þéttbýlismyndun hafði farið vaxandi í Evrópu með aukinni verslun.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Iðnvæðingin</a:t>
            </a:r>
            <a:r>
              <a:rPr lang="is-IS" dirty="0" smtClean="0"/>
              <a:t> gerbylti síðan allri búsetu manna til frambúðar.</a:t>
            </a:r>
          </a:p>
          <a:p>
            <a:r>
              <a:rPr lang="is-IS" dirty="0" smtClean="0"/>
              <a:t>Verksmiðjur opnuðu og fólk flutti úr sveit í borg. </a:t>
            </a:r>
          </a:p>
          <a:p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s-IS" dirty="0" smtClean="0"/>
              <a:t>Þéttbýli frh.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sz="2400" dirty="0" smtClean="0"/>
              <a:t>Iðnbyltingin náði ekki til Íslands fyrr en í byrjun 19. aldar.</a:t>
            </a:r>
          </a:p>
          <a:p>
            <a:r>
              <a:rPr lang="is-IS" sz="2400" dirty="0" smtClean="0"/>
              <a:t>Þéttbýlismyndun þróast því síðar hér en í Evrópu.</a:t>
            </a:r>
          </a:p>
          <a:p>
            <a:r>
              <a:rPr lang="is-IS" sz="2400" dirty="0" smtClean="0"/>
              <a:t>Í Kaupmannahöfn var miðstöð:</a:t>
            </a:r>
          </a:p>
          <a:p>
            <a:pPr lvl="1"/>
            <a:r>
              <a:rPr lang="is-IS" dirty="0" smtClean="0"/>
              <a:t>Stjórnsýslu</a:t>
            </a:r>
          </a:p>
          <a:p>
            <a:pPr lvl="1"/>
            <a:r>
              <a:rPr lang="is-IS" dirty="0" smtClean="0"/>
              <a:t>Verslunar </a:t>
            </a:r>
          </a:p>
          <a:p>
            <a:pPr lvl="1"/>
            <a:r>
              <a:rPr lang="is-IS" dirty="0" smtClean="0"/>
              <a:t>Menntunar</a:t>
            </a:r>
          </a:p>
          <a:p>
            <a:endParaRPr lang="is-IS" sz="2400" dirty="0" smtClean="0"/>
          </a:p>
          <a:p>
            <a:r>
              <a:rPr lang="is-IS" sz="2400" dirty="0" smtClean="0"/>
              <a:t>Reykjavík varð ekki höfuðstaður fyrr en þessir hlutir höfðu færst frá Danmörku.</a:t>
            </a:r>
          </a:p>
          <a:p>
            <a:r>
              <a:rPr lang="is-IS" sz="2400" dirty="0" smtClean="0"/>
              <a:t>Hólar og Skálholt voru helstu staðir landsins fram að lokum 18. aldar þegar biskupsembættið var fært til Reykjavíkur.</a:t>
            </a:r>
          </a:p>
          <a:p>
            <a:endParaRPr lang="is-IS" dirty="0" smtClean="0"/>
          </a:p>
          <a:p>
            <a:pPr lvl="1"/>
            <a:endParaRPr lang="is-IS" dirty="0" smtClean="0"/>
          </a:p>
          <a:p>
            <a:pPr lvl="1"/>
            <a:endParaRPr lang="is-IS" dirty="0"/>
          </a:p>
        </p:txBody>
      </p:sp>
      <p:pic>
        <p:nvPicPr>
          <p:cNvPr id="4" name="Picture 3" descr="502_%201746,%201_%20Christiansborg,%20Slotsholmen_jpg-for-web-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99513" y="2500306"/>
            <a:ext cx="3244980" cy="17948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Innréttingarnar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s-IS" dirty="0" smtClean="0"/>
              <a:t>Til að efla íslenskt samfélag  þurfti að bæta kjör almennings. </a:t>
            </a:r>
          </a:p>
          <a:p>
            <a:r>
              <a:rPr lang="is-IS" dirty="0" smtClean="0"/>
              <a:t>Mikið lagt upp úr nýsköpun til að auka framleiðslu.</a:t>
            </a:r>
          </a:p>
          <a:p>
            <a:r>
              <a:rPr lang="is-IS" dirty="0" smtClean="0"/>
              <a:t>Danir vildu breytingar en Íslenska yfirstéttin vildi halda í gamla búskaparhætti.</a:t>
            </a:r>
          </a:p>
          <a:p>
            <a:r>
              <a:rPr lang="is-IS" dirty="0" smtClean="0"/>
              <a:t>Danskir og íslenskir embættismenn vildu framfara-breytingar og í framhaldinu var stofnað fyrirtækið </a:t>
            </a:r>
            <a:r>
              <a:rPr lang="is-IS" i="1" dirty="0" smtClean="0"/>
              <a:t>Innréttingarnar </a:t>
            </a:r>
            <a:r>
              <a:rPr lang="is-IS" dirty="0" smtClean="0"/>
              <a:t>sem var nýsköpunarfyrirtæki í:</a:t>
            </a:r>
            <a:endParaRPr lang="is-IS" i="1" dirty="0" smtClean="0"/>
          </a:p>
          <a:p>
            <a:pPr lvl="1"/>
            <a:r>
              <a:rPr lang="is-IS" i="1" dirty="0" smtClean="0"/>
              <a:t>Iðnaði</a:t>
            </a:r>
          </a:p>
          <a:p>
            <a:pPr lvl="1"/>
            <a:r>
              <a:rPr lang="is-IS" i="1" dirty="0" smtClean="0"/>
              <a:t>Landbúnaði</a:t>
            </a:r>
          </a:p>
          <a:p>
            <a:pPr lvl="1"/>
            <a:r>
              <a:rPr lang="is-IS" i="1" dirty="0" smtClean="0"/>
              <a:t>Sjávarútvegi</a:t>
            </a:r>
            <a:endParaRPr lang="is-IS" dirty="0" smtClean="0"/>
          </a:p>
          <a:p>
            <a:r>
              <a:rPr lang="is-IS" dirty="0" smtClean="0"/>
              <a:t>Skúli Magnússon fyrsti landfógetinn gekk harðast fram um stofnun þess en nokkrir ríkustu menn landsins áttu það.</a:t>
            </a:r>
          </a:p>
          <a:p>
            <a:r>
              <a:rPr lang="is-IS" dirty="0" smtClean="0"/>
              <a:t>Danir lögðu sitt af mörkum því þeir höfðu miklar áhyggjur af slæmri stöðu Íslendinga.</a:t>
            </a:r>
          </a:p>
          <a:p>
            <a:r>
              <a:rPr lang="is-IS" dirty="0" smtClean="0"/>
              <a:t>Konungur lagði til háan styrk og konungsjörðina Reykjavík.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s-IS" dirty="0" smtClean="0"/>
              <a:t>Innréttingarnar frh.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/>
              <a:t>Fyrirtækið var fjölþætt  með megináherslu á, ullariðnað – sjávarútveg – akuryrkju.</a:t>
            </a:r>
          </a:p>
          <a:p>
            <a:r>
              <a:rPr lang="is-IS" dirty="0" smtClean="0"/>
              <a:t>Iðnaðarhúsin sem voru fyrsti vísir að byggð í Reykjavík hýstu m.a. </a:t>
            </a:r>
            <a:r>
              <a:rPr lang="is-IS" dirty="0" smtClean="0">
                <a:solidFill>
                  <a:schemeClr val="bg1"/>
                </a:solidFill>
              </a:rPr>
              <a:t>Spunaverkstæði, vefstofu, færasnúningahús og sútunarhús ásamt íbúðarbústöðum og geymslur</a:t>
            </a:r>
            <a:r>
              <a:rPr lang="is-IS" dirty="0" smtClean="0">
                <a:solidFill>
                  <a:srgbClr val="FF0000"/>
                </a:solidFill>
              </a:rPr>
              <a:t>.</a:t>
            </a:r>
          </a:p>
          <a:p>
            <a:r>
              <a:rPr lang="is-IS" dirty="0" smtClean="0"/>
              <a:t>Reyndu einnig skipaútgerð og kornrækt.</a:t>
            </a:r>
          </a:p>
          <a:p>
            <a:r>
              <a:rPr lang="is-IS" dirty="0" smtClean="0"/>
              <a:t>Þrátt fyrir góðan vilja og mikinn stórhug lagðist fyrirtækið af um aldamótin 1800.</a:t>
            </a:r>
          </a:p>
          <a:p>
            <a:r>
              <a:rPr lang="is-IS" dirty="0" smtClean="0"/>
              <a:t>Atvinnulíf fór ekki að glæðast að neinu marki eftir þetta fyrr en verslun varð frjáls og landsmenn fóru að markaðssetja vörur sínar með eðlilegum hætti.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Kaupstaðarréttindi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 smtClean="0"/>
              <a:t>1786, 6 staðir á landinu fá kaupstaðaréttindi.</a:t>
            </a:r>
          </a:p>
          <a:p>
            <a:r>
              <a:rPr lang="is-IS" dirty="0" smtClean="0"/>
              <a:t>Reykjavík sá eini sem náði að eflast.</a:t>
            </a:r>
          </a:p>
          <a:p>
            <a:r>
              <a:rPr lang="is-IS" dirty="0" smtClean="0"/>
              <a:t>1787 var einokun afnumin og allir gátu stundað verslun.</a:t>
            </a:r>
          </a:p>
          <a:p>
            <a:r>
              <a:rPr lang="is-IS" dirty="0" smtClean="0"/>
              <a:t>Helstu embættin voru flutt til Reykjavíkur.</a:t>
            </a:r>
          </a:p>
          <a:p>
            <a:r>
              <a:rPr lang="is-IS" dirty="0" smtClean="0"/>
              <a:t>1800 Reykjavík orðin helsta valdamiðstöðin.</a:t>
            </a:r>
          </a:p>
          <a:p>
            <a:r>
              <a:rPr lang="is-IS" dirty="0" smtClean="0"/>
              <a:t>Skólarnir á Hólum og Skálholti voru sameinaðir í Hólavallaskóli og að lokum fluttur á Álftanes.</a:t>
            </a:r>
          </a:p>
          <a:p>
            <a:r>
              <a:rPr lang="is-IS" dirty="0" smtClean="0"/>
              <a:t>1846 flutti skólinn í núverandi húsakynni MR.</a:t>
            </a:r>
          </a:p>
          <a:p>
            <a:endParaRPr lang="is-I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s-IS" dirty="0" smtClean="0"/>
              <a:t>Kaupstaðaréttindi frh.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dirty="0" smtClean="0"/>
              <a:t>1801 Alþingi lagt niður og Landsyfirréttur stofnaður.</a:t>
            </a:r>
          </a:p>
          <a:p>
            <a:r>
              <a:rPr lang="is-IS" dirty="0" smtClean="0"/>
              <a:t>Hlutverk þingsins hafði minnkað með einveldinu, löggjafarhlutverkið var löngu tapað og þingið því fyrst og fremst dómstóll.</a:t>
            </a:r>
          </a:p>
          <a:p>
            <a:r>
              <a:rPr lang="is-IS" dirty="0" smtClean="0"/>
              <a:t>Landsyfirréttur tók við dómstörfum sem urðu mun faglegri.</a:t>
            </a:r>
          </a:p>
          <a:p>
            <a:r>
              <a:rPr lang="is-IS" dirty="0" smtClean="0"/>
              <a:t>Stiftamtmaður var æðsti embættismaður landsins og var hann á Bessastöðum til 1806 þegar það færðist líka til Reykjavíkur.</a:t>
            </a:r>
          </a:p>
          <a:p>
            <a:r>
              <a:rPr lang="is-IS" dirty="0" smtClean="0"/>
              <a:t>Stjórnarráðshúsið núverandi var embættisbústaður hans en hafði árið 1770 verið reist sem fangelsi.</a:t>
            </a:r>
          </a:p>
          <a:p>
            <a:r>
              <a:rPr lang="is-IS" dirty="0" smtClean="0"/>
              <a:t>1834 var landlæknisembættið flutt til Reykjavíkur.</a:t>
            </a:r>
          </a:p>
          <a:p>
            <a:endParaRPr lang="is-I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smtClean="0"/>
              <a:t>Vöxtur Reykjavíkur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s-IS" dirty="0" smtClean="0"/>
              <a:t>1703 voru íbúar 21.</a:t>
            </a:r>
          </a:p>
          <a:p>
            <a:r>
              <a:rPr lang="is-IS" dirty="0" smtClean="0"/>
              <a:t>1801 voru þeir orðnir 311</a:t>
            </a:r>
          </a:p>
          <a:p>
            <a:r>
              <a:rPr lang="is-IS" dirty="0" smtClean="0"/>
              <a:t>Mesta fjölgunin átti sér stað með Innréttingunum og aftur með kaupstaða-réttindunum 1786.</a:t>
            </a:r>
          </a:p>
          <a:p>
            <a:r>
              <a:rPr lang="is-IS" dirty="0" smtClean="0"/>
              <a:t>Nýtt vaxtaskeið hófst 1820 með eflingu sjávarútvegs (og tengdum greinum).</a:t>
            </a:r>
          </a:p>
          <a:p>
            <a:r>
              <a:rPr lang="is-IS" dirty="0" smtClean="0"/>
              <a:t>Með vaxandi fólksfjölda jókst verslun líka.</a:t>
            </a:r>
          </a:p>
          <a:p>
            <a:r>
              <a:rPr lang="is-IS" dirty="0" smtClean="0"/>
              <a:t>1880 mesta fólksfjölgunin.</a:t>
            </a:r>
          </a:p>
          <a:p>
            <a:r>
              <a:rPr lang="is-IS" dirty="0" smtClean="0"/>
              <a:t>Víða um land fluttist fólk í sjávarpláss þar sem sjósókn jókst mikið.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1900 voru Reykvíkingar orðnir 7000.</a:t>
            </a:r>
          </a:p>
          <a:p>
            <a:r>
              <a:rPr lang="is-IS" dirty="0" smtClean="0"/>
              <a:t>Heimastjórn og síðar Reykjavíkurhöfn gerðu Reykjavík að eiginlegum höfuðstað Íslands.</a:t>
            </a:r>
          </a:p>
          <a:p>
            <a:pPr>
              <a:buNone/>
            </a:pPr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Menningarstarf kirkjunnar</a:t>
            </a:r>
            <a:endParaRPr lang="is-I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dirty="0" smtClean="0"/>
              <a:t>Einu skólar landsins á 16. öld voru undir stjórn biskupanna á </a:t>
            </a:r>
            <a:r>
              <a:rPr lang="is-IS" dirty="0" smtClean="0">
                <a:solidFill>
                  <a:srgbClr val="FF0000"/>
                </a:solidFill>
              </a:rPr>
              <a:t>Hólum</a:t>
            </a:r>
            <a:r>
              <a:rPr lang="is-IS" dirty="0" smtClean="0"/>
              <a:t> í Hjaltadal og </a:t>
            </a:r>
            <a:r>
              <a:rPr lang="is-IS" dirty="0" smtClean="0">
                <a:solidFill>
                  <a:srgbClr val="FF0000"/>
                </a:solidFill>
              </a:rPr>
              <a:t>Skálholti.</a:t>
            </a:r>
            <a:endParaRPr lang="is-IS" dirty="0" smtClean="0"/>
          </a:p>
          <a:p>
            <a:pPr algn="r">
              <a:buNone/>
            </a:pPr>
            <a:r>
              <a:rPr lang="is-IS" dirty="0" smtClean="0"/>
              <a:t>              Mikil áhersla var lögð á útgáfu trúarbóka og var þeirra frægust </a:t>
            </a:r>
            <a:r>
              <a:rPr lang="is-IS" dirty="0" smtClean="0">
                <a:solidFill>
                  <a:srgbClr val="FF0000"/>
                </a:solidFill>
              </a:rPr>
              <a:t>postilla</a:t>
            </a:r>
            <a:r>
              <a:rPr lang="is-IS" dirty="0" smtClean="0"/>
              <a:t> Jóns Vídalíns.</a:t>
            </a:r>
          </a:p>
          <a:p>
            <a:r>
              <a:rPr lang="is-IS" dirty="0" smtClean="0"/>
              <a:t>Passíusálmar </a:t>
            </a:r>
            <a:r>
              <a:rPr lang="is-IS" dirty="0" smtClean="0">
                <a:solidFill>
                  <a:srgbClr val="FF0000"/>
                </a:solidFill>
              </a:rPr>
              <a:t>Hallgríms Péturssonar </a:t>
            </a:r>
            <a:r>
              <a:rPr lang="is-IS" dirty="0" smtClean="0"/>
              <a:t>voru meðal þeirra rita sem auðguðu bókmenntir þjóðarinnar.</a:t>
            </a:r>
          </a:p>
          <a:p>
            <a:r>
              <a:rPr lang="is-IS" dirty="0" smtClean="0"/>
              <a:t> Það má þakka aldalangri ritmenningu á  Íslandi því að íslenskan hélst sem </a:t>
            </a:r>
            <a:r>
              <a:rPr lang="is-IS" dirty="0" smtClean="0">
                <a:solidFill>
                  <a:srgbClr val="FF0000"/>
                </a:solidFill>
              </a:rPr>
              <a:t>þjóðtunga</a:t>
            </a:r>
            <a:r>
              <a:rPr lang="is-IS" dirty="0" smtClean="0"/>
              <a:t> okkar. </a:t>
            </a:r>
          </a:p>
          <a:p>
            <a:r>
              <a:rPr lang="is-IS" dirty="0" smtClean="0"/>
              <a:t>13. og 14. öld var blómaskeið íslenskrar </a:t>
            </a:r>
          </a:p>
          <a:p>
            <a:r>
              <a:rPr lang="is-IS" dirty="0" smtClean="0"/>
              <a:t>sagnaritunnar</a:t>
            </a:r>
          </a:p>
        </p:txBody>
      </p:sp>
      <p:pic>
        <p:nvPicPr>
          <p:cNvPr id="10" name="Picture 9" descr="hp minn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4869160"/>
            <a:ext cx="1285884" cy="1714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 smtClean="0"/>
              <a:t>Menningarþjóð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s-IS" dirty="0" smtClean="0">
                <a:solidFill>
                  <a:srgbClr val="FF0000"/>
                </a:solidFill>
              </a:rPr>
              <a:t>Annálaritun</a:t>
            </a:r>
            <a:r>
              <a:rPr lang="is-IS" dirty="0" smtClean="0"/>
              <a:t> hófst á ný en þar er fréttnæmum tíðindum safnað saman.</a:t>
            </a:r>
          </a:p>
          <a:p>
            <a:pPr algn="r"/>
            <a:r>
              <a:rPr lang="is-IS" dirty="0" smtClean="0"/>
              <a:t>Arngrímur lærði samdi sögu Íslands árið 1609 sem hét </a:t>
            </a:r>
            <a:r>
              <a:rPr lang="is-IS" dirty="0" err="1" smtClean="0">
                <a:solidFill>
                  <a:srgbClr val="FF0000"/>
                </a:solidFill>
              </a:rPr>
              <a:t>Crymogæa</a:t>
            </a:r>
            <a:r>
              <a:rPr lang="is-IS" dirty="0" smtClean="0"/>
              <a:t> á latínu.</a:t>
            </a:r>
          </a:p>
          <a:p>
            <a:r>
              <a:rPr lang="is-IS" dirty="0" smtClean="0"/>
              <a:t>Ferðabækur til þess gerðar að andmæla </a:t>
            </a:r>
            <a:r>
              <a:rPr lang="is-IS" dirty="0" smtClean="0">
                <a:solidFill>
                  <a:srgbClr val="FF0000"/>
                </a:solidFill>
              </a:rPr>
              <a:t>furðusögum</a:t>
            </a:r>
            <a:r>
              <a:rPr lang="is-IS" dirty="0" smtClean="0"/>
              <a:t> um Ísland, voru gefnar út í Evrópu. </a:t>
            </a:r>
          </a:p>
          <a:p>
            <a:pPr algn="ctr"/>
            <a:r>
              <a:rPr lang="is-IS" dirty="0" smtClean="0">
                <a:solidFill>
                  <a:srgbClr val="FF0000"/>
                </a:solidFill>
              </a:rPr>
              <a:t>Miðaldabókmenntir</a:t>
            </a:r>
            <a:r>
              <a:rPr lang="is-IS" dirty="0" smtClean="0"/>
              <a:t> Íslendinga vöktu áhuga Dana og Svía á 17. og 18. öld enda ríkti mikil samkeppni um handritin.</a:t>
            </a:r>
          </a:p>
          <a:p>
            <a:r>
              <a:rPr lang="is-IS" dirty="0" smtClean="0"/>
              <a:t>Íslendingar urðu meðvitaðri um sérstöðu sína sem </a:t>
            </a:r>
            <a:r>
              <a:rPr lang="is-IS" dirty="0" smtClean="0">
                <a:solidFill>
                  <a:srgbClr val="FF0000"/>
                </a:solidFill>
              </a:rPr>
              <a:t>menningarþjóð</a:t>
            </a:r>
            <a:r>
              <a:rPr lang="is-IS" dirty="0" smtClean="0"/>
              <a:t> og söguáhugi jókst.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53082"/>
          </a:xfrm>
        </p:spPr>
        <p:txBody>
          <a:bodyPr>
            <a:normAutofit lnSpcReduction="10000"/>
          </a:bodyPr>
          <a:lstStyle/>
          <a:p>
            <a:r>
              <a:rPr lang="is-IS" dirty="0" smtClean="0"/>
              <a:t>Almenn krafa um </a:t>
            </a:r>
            <a:r>
              <a:rPr lang="is-IS" dirty="0" smtClean="0">
                <a:solidFill>
                  <a:srgbClr val="FF0000"/>
                </a:solidFill>
              </a:rPr>
              <a:t>vísindaleg vinnubrögð </a:t>
            </a:r>
            <a:r>
              <a:rPr lang="is-IS" dirty="0" smtClean="0"/>
              <a:t>fór vaxandi. </a:t>
            </a:r>
          </a:p>
          <a:p>
            <a:pPr algn="ctr"/>
            <a:r>
              <a:rPr lang="is-IS" dirty="0" smtClean="0"/>
              <a:t>Íslandslýsingar komu út sem lýstu:</a:t>
            </a:r>
          </a:p>
          <a:p>
            <a:pPr algn="ctr"/>
            <a:r>
              <a:rPr lang="is-IS" dirty="0" smtClean="0"/>
              <a:t>Legu landsins</a:t>
            </a:r>
          </a:p>
          <a:p>
            <a:pPr algn="ctr"/>
            <a:r>
              <a:rPr lang="is-IS" dirty="0" smtClean="0"/>
              <a:t>Landslagi</a:t>
            </a:r>
          </a:p>
          <a:p>
            <a:pPr algn="ctr"/>
            <a:r>
              <a:rPr lang="is-IS" dirty="0" smtClean="0"/>
              <a:t>Gróðri </a:t>
            </a:r>
          </a:p>
          <a:p>
            <a:pPr algn="ctr"/>
            <a:r>
              <a:rPr lang="is-IS" dirty="0" smtClean="0"/>
              <a:t>Dýralífi</a:t>
            </a:r>
          </a:p>
          <a:p>
            <a:pPr algn="ctr"/>
            <a:r>
              <a:rPr lang="is-IS" dirty="0" smtClean="0"/>
              <a:t>Sögu </a:t>
            </a:r>
          </a:p>
          <a:p>
            <a:pPr algn="ctr"/>
            <a:r>
              <a:rPr lang="is-IS" dirty="0" smtClean="0"/>
              <a:t>Stjórnarháttum</a:t>
            </a:r>
          </a:p>
          <a:p>
            <a:r>
              <a:rPr lang="is-IS" dirty="0" smtClean="0"/>
              <a:t>Fyrstu </a:t>
            </a:r>
            <a:r>
              <a:rPr lang="is-IS" dirty="0" smtClean="0">
                <a:solidFill>
                  <a:srgbClr val="FF0000"/>
                </a:solidFill>
              </a:rPr>
              <a:t>Íslandskortin</a:t>
            </a:r>
            <a:r>
              <a:rPr lang="is-IS" dirty="0" smtClean="0"/>
              <a:t> voru teiknuð upp til að hægt væri að átta sig á lögun og landsháttum. </a:t>
            </a:r>
            <a:endParaRPr lang="is-IS" dirty="0"/>
          </a:p>
        </p:txBody>
      </p:sp>
      <p:pic>
        <p:nvPicPr>
          <p:cNvPr id="4" name="Picture 3" descr="island136x10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2348880"/>
            <a:ext cx="2546631" cy="2147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24520"/>
          </a:xfrm>
        </p:spPr>
        <p:txBody>
          <a:bodyPr>
            <a:normAutofit fontScale="92500" lnSpcReduction="20000"/>
          </a:bodyPr>
          <a:lstStyle/>
          <a:p>
            <a:endParaRPr lang="is-IS" dirty="0" smtClean="0"/>
          </a:p>
          <a:p>
            <a:endParaRPr lang="is-IS" dirty="0" smtClean="0"/>
          </a:p>
          <a:p>
            <a:endParaRPr lang="is-IS" dirty="0" smtClean="0"/>
          </a:p>
          <a:p>
            <a:pPr>
              <a:buNone/>
            </a:pPr>
            <a:r>
              <a:rPr lang="is-IS" dirty="0" smtClean="0"/>
              <a:t>	</a:t>
            </a:r>
            <a:r>
              <a:rPr lang="is-IS" dirty="0" smtClean="0">
                <a:solidFill>
                  <a:srgbClr val="FF0000"/>
                </a:solidFill>
              </a:rPr>
              <a:t>Árni Magnússon </a:t>
            </a:r>
            <a:r>
              <a:rPr lang="is-IS" dirty="0" smtClean="0"/>
              <a:t>var einn merkasti fræðimaður Íslendinga á þessum tíma.</a:t>
            </a:r>
          </a:p>
          <a:p>
            <a:r>
              <a:rPr lang="is-IS" dirty="0" smtClean="0"/>
              <a:t>Óvíst er hvort handritin sem hann tók með sér til Danmerkur hefðu getað </a:t>
            </a:r>
            <a:r>
              <a:rPr lang="is-IS" dirty="0" smtClean="0">
                <a:solidFill>
                  <a:srgbClr val="FF0000"/>
                </a:solidFill>
              </a:rPr>
              <a:t>varðveist</a:t>
            </a:r>
            <a:r>
              <a:rPr lang="is-IS" dirty="0" smtClean="0"/>
              <a:t> á Íslandi á þessum tíma. </a:t>
            </a:r>
          </a:p>
          <a:p>
            <a:r>
              <a:rPr lang="is-IS" dirty="0" smtClean="0"/>
              <a:t>Árni Magnússon arfleiddi Kaupmannahafnarháskóla að </a:t>
            </a:r>
            <a:r>
              <a:rPr lang="is-IS" dirty="0" smtClean="0">
                <a:solidFill>
                  <a:srgbClr val="FF0000"/>
                </a:solidFill>
              </a:rPr>
              <a:t>handritunum</a:t>
            </a:r>
            <a:r>
              <a:rPr lang="is-IS" dirty="0" smtClean="0"/>
              <a:t> sem hann hafði safnað að sér og varðveitt en þeim var skilað árið </a:t>
            </a:r>
            <a:r>
              <a:rPr lang="is-IS" dirty="0" smtClean="0">
                <a:solidFill>
                  <a:srgbClr val="FF0000"/>
                </a:solidFill>
              </a:rPr>
              <a:t>1971.</a:t>
            </a:r>
          </a:p>
          <a:p>
            <a:r>
              <a:rPr lang="is-IS" dirty="0" smtClean="0">
                <a:solidFill>
                  <a:srgbClr val="FF0000"/>
                </a:solidFill>
              </a:rPr>
              <a:t>Víða um heim</a:t>
            </a:r>
            <a:r>
              <a:rPr lang="is-IS" dirty="0" smtClean="0"/>
              <a:t> er hægt að finna íslensk f0rnrit á söfnum.</a:t>
            </a:r>
            <a:endParaRPr lang="is-I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100_kr_arni_magnuss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571480"/>
            <a:ext cx="2643206" cy="1300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Menntun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is-IS" dirty="0" smtClean="0"/>
              <a:t>1741 kom danski presturinn </a:t>
            </a:r>
            <a:r>
              <a:rPr lang="is-IS" dirty="0" err="1" smtClean="0"/>
              <a:t>Ludvig</a:t>
            </a:r>
            <a:r>
              <a:rPr lang="is-IS" dirty="0" smtClean="0"/>
              <a:t> </a:t>
            </a:r>
            <a:r>
              <a:rPr lang="is-IS" dirty="0" err="1" smtClean="0"/>
              <a:t>Harboe</a:t>
            </a:r>
            <a:r>
              <a:rPr lang="is-IS" dirty="0" smtClean="0"/>
              <a:t> til Íslands að kanna </a:t>
            </a:r>
            <a:r>
              <a:rPr lang="is-IS" dirty="0" smtClean="0">
                <a:solidFill>
                  <a:srgbClr val="FF0000"/>
                </a:solidFill>
              </a:rPr>
              <a:t>lestrarkunnáttu</a:t>
            </a:r>
            <a:r>
              <a:rPr lang="is-IS" dirty="0" smtClean="0"/>
              <a:t> landsmanna.</a:t>
            </a:r>
          </a:p>
          <a:p>
            <a:r>
              <a:rPr lang="is-IS" dirty="0" smtClean="0"/>
              <a:t>Í framhaldi af því var gefin út </a:t>
            </a:r>
            <a:r>
              <a:rPr lang="is-IS" dirty="0" smtClean="0">
                <a:solidFill>
                  <a:srgbClr val="FF0000"/>
                </a:solidFill>
              </a:rPr>
              <a:t>húsagatilskipun</a:t>
            </a:r>
            <a:r>
              <a:rPr lang="is-IS" dirty="0" smtClean="0"/>
              <a:t> sem fól í sér að börn lærðu lestur og undirstöðuatriði </a:t>
            </a:r>
            <a:r>
              <a:rPr lang="is-IS" dirty="0" smtClean="0">
                <a:solidFill>
                  <a:srgbClr val="FF0000"/>
                </a:solidFill>
              </a:rPr>
              <a:t>kristindóms</a:t>
            </a:r>
            <a:r>
              <a:rPr lang="is-IS" dirty="0" smtClean="0"/>
              <a:t>.</a:t>
            </a:r>
          </a:p>
          <a:p>
            <a:pPr algn="ctr"/>
            <a:r>
              <a:rPr lang="is-IS" dirty="0" smtClean="0"/>
              <a:t>Latínuskólar á</a:t>
            </a:r>
            <a:r>
              <a:rPr lang="is-IS" dirty="0" smtClean="0">
                <a:solidFill>
                  <a:srgbClr val="FF0000"/>
                </a:solidFill>
              </a:rPr>
              <a:t> Hólum </a:t>
            </a:r>
            <a:r>
              <a:rPr lang="is-IS" dirty="0" smtClean="0"/>
              <a:t>og í </a:t>
            </a:r>
            <a:r>
              <a:rPr lang="is-IS" dirty="0" smtClean="0">
                <a:solidFill>
                  <a:srgbClr val="FF0000"/>
                </a:solidFill>
              </a:rPr>
              <a:t>Skálholti</a:t>
            </a:r>
            <a:r>
              <a:rPr lang="is-IS" dirty="0" smtClean="0"/>
              <a:t> og flestir urðu prestar og sýslumenn að honum loknum.</a:t>
            </a:r>
          </a:p>
          <a:p>
            <a:r>
              <a:rPr lang="is-IS" dirty="0" smtClean="0"/>
              <a:t>Á 16. og 17. öld færðist það mjög í aukana að Íslendingar  fóru í nám til </a:t>
            </a:r>
            <a:r>
              <a:rPr lang="is-IS" dirty="0" smtClean="0">
                <a:solidFill>
                  <a:srgbClr val="FF0000"/>
                </a:solidFill>
              </a:rPr>
              <a:t>Danmerkur</a:t>
            </a:r>
            <a:r>
              <a:rPr lang="is-IS" dirty="0" smtClean="0"/>
              <a:t> .</a:t>
            </a:r>
          </a:p>
          <a:p>
            <a:pPr algn="r"/>
            <a:r>
              <a:rPr lang="is-IS" dirty="0" smtClean="0"/>
              <a:t>Á einveldistímanum varð Kaupmannahöfn </a:t>
            </a:r>
            <a:r>
              <a:rPr lang="is-IS" dirty="0" smtClean="0">
                <a:solidFill>
                  <a:srgbClr val="FF0000"/>
                </a:solidFill>
              </a:rPr>
              <a:t>menningarleg höfuðborg </a:t>
            </a:r>
            <a:r>
              <a:rPr lang="is-IS" dirty="0" smtClean="0"/>
              <a:t>Íslands.</a:t>
            </a:r>
          </a:p>
          <a:p>
            <a:endParaRPr lang="is-I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Upplýsingin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dirty="0" smtClean="0"/>
              <a:t>Stefna sem fól í sér aukna menntun til að losna úr myrkri </a:t>
            </a:r>
            <a:r>
              <a:rPr lang="is-IS" dirty="0" smtClean="0">
                <a:solidFill>
                  <a:srgbClr val="FF0000"/>
                </a:solidFill>
              </a:rPr>
              <a:t>fáfræðinnar</a:t>
            </a:r>
            <a:r>
              <a:rPr lang="is-IS" dirty="0" smtClean="0"/>
              <a:t>.</a:t>
            </a:r>
          </a:p>
          <a:p>
            <a:r>
              <a:rPr lang="is-IS" dirty="0" smtClean="0"/>
              <a:t>Barðist gegn </a:t>
            </a:r>
            <a:r>
              <a:rPr lang="is-IS" dirty="0" smtClean="0">
                <a:solidFill>
                  <a:srgbClr val="FF0000"/>
                </a:solidFill>
              </a:rPr>
              <a:t>hjátrú</a:t>
            </a:r>
            <a:r>
              <a:rPr lang="is-IS" dirty="0" smtClean="0"/>
              <a:t> og lagði áherslu á </a:t>
            </a:r>
            <a:r>
              <a:rPr lang="is-IS" dirty="0" smtClean="0">
                <a:solidFill>
                  <a:srgbClr val="FF0000"/>
                </a:solidFill>
              </a:rPr>
              <a:t>rökhugsun</a:t>
            </a:r>
            <a:r>
              <a:rPr lang="is-IS" dirty="0" smtClean="0"/>
              <a:t>.</a:t>
            </a:r>
          </a:p>
          <a:p>
            <a:pPr algn="ctr"/>
            <a:r>
              <a:rPr lang="is-IS" dirty="0" smtClean="0"/>
              <a:t>Barst seint til Íslands og fór ekki að hafa áhrif fyrr en á seinni hluta </a:t>
            </a:r>
            <a:r>
              <a:rPr lang="is-IS" dirty="0" smtClean="0">
                <a:solidFill>
                  <a:srgbClr val="FF0000"/>
                </a:solidFill>
              </a:rPr>
              <a:t>18. aldar.</a:t>
            </a:r>
          </a:p>
          <a:p>
            <a:pPr algn="r"/>
            <a:r>
              <a:rPr lang="is-IS" dirty="0" smtClean="0"/>
              <a:t>Íslenska </a:t>
            </a:r>
            <a:r>
              <a:rPr lang="is-IS" dirty="0" smtClean="0">
                <a:solidFill>
                  <a:srgbClr val="FF0000"/>
                </a:solidFill>
              </a:rPr>
              <a:t>menntastéttin</a:t>
            </a:r>
            <a:r>
              <a:rPr lang="is-IS" dirty="0" smtClean="0"/>
              <a:t> sem lærði í Kaupmannahöfn tileinkaði sér evrópsk viðhorf.</a:t>
            </a:r>
          </a:p>
          <a:p>
            <a:r>
              <a:rPr lang="is-IS" dirty="0" smtClean="0"/>
              <a:t>Mikil áhersla var á </a:t>
            </a:r>
            <a:r>
              <a:rPr lang="is-IS" dirty="0" smtClean="0">
                <a:solidFill>
                  <a:srgbClr val="FF0000"/>
                </a:solidFill>
              </a:rPr>
              <a:t>vísindalegar rannsóknir </a:t>
            </a:r>
            <a:r>
              <a:rPr lang="is-IS" dirty="0" smtClean="0"/>
              <a:t>s.s. upplýsingar um náttúrufar og fróðleik um land og þjóð. </a:t>
            </a:r>
            <a:r>
              <a:rPr lang="is-IS" dirty="0" smtClean="0">
                <a:solidFill>
                  <a:srgbClr val="FF0000"/>
                </a:solidFill>
              </a:rPr>
              <a:t>Magnús Stephensen </a:t>
            </a:r>
            <a:r>
              <a:rPr lang="is-IS" dirty="0" smtClean="0"/>
              <a:t>var boðberi stefnunnar.</a:t>
            </a:r>
            <a:endParaRPr lang="is-I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s-IS" dirty="0" smtClean="0"/>
              <a:t>Bændasamfélagið</a:t>
            </a:r>
            <a:br>
              <a:rPr lang="is-IS" dirty="0" smtClean="0"/>
            </a:br>
            <a:r>
              <a:rPr lang="is-IS" dirty="0" smtClean="0"/>
              <a:t>Kafli 5</a:t>
            </a:r>
            <a:endParaRPr lang="is-I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dirty="0" smtClean="0">
                <a:solidFill>
                  <a:srgbClr val="FF0000"/>
                </a:solidFill>
              </a:rPr>
              <a:t>Hannes Finnsson </a:t>
            </a:r>
            <a:r>
              <a:rPr lang="is-IS" dirty="0" smtClean="0"/>
              <a:t>biskupinn í Skálholti leitaðist við að svara því hvort Ísland væri byggilegt.</a:t>
            </a:r>
          </a:p>
          <a:p>
            <a:r>
              <a:rPr lang="is-IS" dirty="0" smtClean="0"/>
              <a:t>Miklar </a:t>
            </a:r>
            <a:r>
              <a:rPr lang="is-IS" dirty="0" smtClean="0">
                <a:solidFill>
                  <a:srgbClr val="FF0000"/>
                </a:solidFill>
              </a:rPr>
              <a:t>náttúruhamfarir</a:t>
            </a:r>
            <a:r>
              <a:rPr lang="is-IS" dirty="0" smtClean="0"/>
              <a:t> og </a:t>
            </a:r>
            <a:r>
              <a:rPr lang="is-IS" dirty="0" smtClean="0">
                <a:solidFill>
                  <a:srgbClr val="FF0000"/>
                </a:solidFill>
              </a:rPr>
              <a:t>farsóttir</a:t>
            </a:r>
            <a:r>
              <a:rPr lang="is-IS" dirty="0" smtClean="0"/>
              <a:t> höfðu lagt þúsundir Íslendinga á fáum árum.</a:t>
            </a:r>
          </a:p>
          <a:p>
            <a:r>
              <a:rPr lang="is-IS" dirty="0" smtClean="0"/>
              <a:t>Niðurstaðan var sú að landið væri </a:t>
            </a:r>
            <a:r>
              <a:rPr lang="is-IS" dirty="0" smtClean="0">
                <a:solidFill>
                  <a:srgbClr val="FF0000"/>
                </a:solidFill>
              </a:rPr>
              <a:t>byggilegt</a:t>
            </a:r>
            <a:r>
              <a:rPr lang="is-IS" dirty="0" smtClean="0"/>
              <a:t> þar sem Íslendingar væru fljótir að fjölga sér og bústofnum sínum.</a:t>
            </a:r>
          </a:p>
          <a:p>
            <a:pPr algn="r"/>
            <a:r>
              <a:rPr lang="is-IS" dirty="0" smtClean="0"/>
              <a:t>Slæm lífsskilyrði </a:t>
            </a:r>
            <a:r>
              <a:rPr lang="is-IS" dirty="0" smtClean="0">
                <a:solidFill>
                  <a:srgbClr val="FF0000"/>
                </a:solidFill>
              </a:rPr>
              <a:t>juku á fátækt</a:t>
            </a:r>
            <a:r>
              <a:rPr lang="is-IS" dirty="0" smtClean="0"/>
              <a:t>, sem varð til þess að Ísland staðnaði meðan miklar </a:t>
            </a:r>
            <a:r>
              <a:rPr lang="is-IS" dirty="0" smtClean="0">
                <a:solidFill>
                  <a:srgbClr val="FF0000"/>
                </a:solidFill>
              </a:rPr>
              <a:t>framfarir</a:t>
            </a:r>
            <a:r>
              <a:rPr lang="is-IS" dirty="0" smtClean="0"/>
              <a:t> urðu í Evrópu.</a:t>
            </a:r>
          </a:p>
          <a:p>
            <a:endParaRPr lang="is-I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850</TotalTime>
  <Words>1693</Words>
  <Application>Microsoft Office PowerPoint</Application>
  <PresentationFormat>Sýnt á skjá (4:3)</PresentationFormat>
  <Paragraphs>195</Paragraphs>
  <Slides>26</Slides>
  <Notes>1</Notes>
  <HiddenSlides>0</HiddenSlides>
  <MMClips>0</MMClips>
  <ScaleCrop>false</ScaleCrop>
  <HeadingPairs>
    <vt:vector size="4" baseType="variant">
      <vt:variant>
        <vt:lpstr>Þema</vt:lpstr>
      </vt:variant>
      <vt:variant>
        <vt:i4>1</vt:i4>
      </vt:variant>
      <vt:variant>
        <vt:lpstr>Skyggnutitlar</vt:lpstr>
      </vt:variant>
      <vt:variant>
        <vt:i4>26</vt:i4>
      </vt:variant>
    </vt:vector>
  </HeadingPairs>
  <TitlesOfParts>
    <vt:vector size="27" baseType="lpstr">
      <vt:lpstr>Apex</vt:lpstr>
      <vt:lpstr>Menning og menntun Kafli 4 </vt:lpstr>
      <vt:lpstr>Skyggna 2</vt:lpstr>
      <vt:lpstr>Menningarstarf kirkjunnar</vt:lpstr>
      <vt:lpstr>Menningarþjóð</vt:lpstr>
      <vt:lpstr>Skyggna 5</vt:lpstr>
      <vt:lpstr>Skyggna 6</vt:lpstr>
      <vt:lpstr>Menntun</vt:lpstr>
      <vt:lpstr>Upplýsingin</vt:lpstr>
      <vt:lpstr>Bændasamfélagið Kafli 5</vt:lpstr>
      <vt:lpstr>Sveitasamfélag</vt:lpstr>
      <vt:lpstr>sveitasamfélag frh.</vt:lpstr>
      <vt:lpstr>Stéttaskipting</vt:lpstr>
      <vt:lpstr>Lítið atvinnufrelsi</vt:lpstr>
      <vt:lpstr>lítið atvinnufrelsi frh.</vt:lpstr>
      <vt:lpstr>Fátækt</vt:lpstr>
      <vt:lpstr>Fólksfjöldi</vt:lpstr>
      <vt:lpstr>Móðuharðindin 1783 - 85</vt:lpstr>
      <vt:lpstr>Tyrkjaránið</vt:lpstr>
      <vt:lpstr> Reykjavík sem höfuðstaður kafli 6</vt:lpstr>
      <vt:lpstr>Þéttbýli myndast</vt:lpstr>
      <vt:lpstr>Þéttbýli frh.</vt:lpstr>
      <vt:lpstr>Innréttingarnar</vt:lpstr>
      <vt:lpstr>Innréttingarnar frh.</vt:lpstr>
      <vt:lpstr>Kaupstaðarréttindi</vt:lpstr>
      <vt:lpstr>Kaupstaðaréttindi frh.</vt:lpstr>
      <vt:lpstr>Vöxtur Reykjavíkur</vt:lpstr>
    </vt:vector>
  </TitlesOfParts>
  <Company>Garðabær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Sögueyjan 2 Kafli 1 Inngangur</dc:title>
  <dc:creator>reynir</dc:creator>
  <cp:lastModifiedBy>reynir</cp:lastModifiedBy>
  <cp:revision>126</cp:revision>
  <dcterms:created xsi:type="dcterms:W3CDTF">2011-01-27T11:57:25Z</dcterms:created>
  <dcterms:modified xsi:type="dcterms:W3CDTF">2011-05-03T11:50:31Z</dcterms:modified>
</cp:coreProperties>
</file>