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70" r:id="rId11"/>
    <p:sldId id="271" r:id="rId12"/>
    <p:sldId id="275" r:id="rId13"/>
    <p:sldId id="272" r:id="rId14"/>
    <p:sldId id="268" r:id="rId15"/>
    <p:sldId id="269" r:id="rId16"/>
    <p:sldId id="266" r:id="rId17"/>
    <p:sldId id="273" r:id="rId18"/>
    <p:sldId id="267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2AC0-4A0A-479C-97A7-27FE0204495C}" type="datetimeFigureOut">
              <a:rPr lang="is-IS" smtClean="0"/>
              <a:pPr/>
              <a:t>7.11.2011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0C2E-80DB-444E-ADDF-FA3D96BA9424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7200" dirty="0" smtClean="0"/>
              <a:t>4. kafli</a:t>
            </a:r>
            <a:endParaRPr lang="is-I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s-IS" sz="6000" b="1" dirty="0" smtClean="0">
                <a:solidFill>
                  <a:schemeClr val="tx1"/>
                </a:solidFill>
              </a:rPr>
              <a:t>Sveppir og fléttur</a:t>
            </a:r>
            <a:endParaRPr lang="is-IS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Sníkjusveppir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Sníkjusveppir:  Sníklar, sem lifa á lifandi plöntum eða dýrum</a:t>
            </a:r>
            <a:endParaRPr lang="is-IS" dirty="0"/>
          </a:p>
        </p:txBody>
      </p:sp>
      <p:pic>
        <p:nvPicPr>
          <p:cNvPr id="4" name="Picture 3" descr="gráskeljung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852936"/>
            <a:ext cx="2714625" cy="1685925"/>
          </a:xfrm>
          <a:prstGeom prst="rect">
            <a:avLst/>
          </a:prstGeom>
        </p:spPr>
      </p:pic>
      <p:pic>
        <p:nvPicPr>
          <p:cNvPr id="5" name="Picture 4" descr="fótsvepp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3212976"/>
            <a:ext cx="2362200" cy="1933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0131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Gráskeljungur </a:t>
            </a:r>
          </a:p>
          <a:p>
            <a:r>
              <a:rPr lang="is-IS" dirty="0" smtClean="0"/>
              <a:t>Tekur næringu úr trénu.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516214" y="5301208"/>
            <a:ext cx="2016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Fótsveppir </a:t>
            </a:r>
          </a:p>
          <a:p>
            <a:r>
              <a:rPr lang="is-IS" dirty="0" smtClean="0"/>
              <a:t>Taka næringu úr líkama manns.</a:t>
            </a:r>
            <a:endParaRPr lang="is-I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Rotsveppir</a:t>
            </a:r>
            <a:endParaRPr lang="is-IS" dirty="0"/>
          </a:p>
        </p:txBody>
      </p:sp>
      <p:pic>
        <p:nvPicPr>
          <p:cNvPr id="6" name="Content Placeholder 5" descr="taðblí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92896"/>
            <a:ext cx="5112568" cy="3390900"/>
          </a:xfrm>
        </p:spPr>
      </p:pic>
      <p:sp>
        <p:nvSpPr>
          <p:cNvPr id="7" name="TextBox 6"/>
          <p:cNvSpPr txBox="1"/>
          <p:nvPr/>
        </p:nvSpPr>
        <p:spPr>
          <a:xfrm>
            <a:off x="3059832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Taðblína – vex á taði</a:t>
            </a:r>
            <a:endParaRPr lang="is-I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Samlífi sveppa við aðrar lífverur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Sveppir eru þá með samvinnu við ákveðnar plöntur.  Sveppurinn fær sykrur úr rótum trjánna og tekur upp vatn og steinefni úr jarðveginum fyrir tréð.  Dæmi eru:</a:t>
            </a:r>
          </a:p>
          <a:p>
            <a:endParaRPr lang="is-IS" dirty="0"/>
          </a:p>
        </p:txBody>
      </p:sp>
      <p:pic>
        <p:nvPicPr>
          <p:cNvPr id="4" name="Picture 3" descr="furusvep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2524125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517232"/>
            <a:ext cx="18707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Furusveppir </a:t>
            </a:r>
          </a:p>
          <a:p>
            <a:r>
              <a:rPr lang="is-IS" sz="1600" dirty="0" smtClean="0"/>
              <a:t>Vex við furutré</a:t>
            </a:r>
            <a:endParaRPr lang="is-IS" sz="1600" dirty="0"/>
          </a:p>
        </p:txBody>
      </p:sp>
      <p:pic>
        <p:nvPicPr>
          <p:cNvPr id="6" name="Picture 5" descr="lerkisvepp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717032"/>
            <a:ext cx="1866900" cy="2447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3" y="5373216"/>
            <a:ext cx="1656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Lerkisveppur</a:t>
            </a:r>
            <a:r>
              <a:rPr lang="is-IS" dirty="0" smtClean="0"/>
              <a:t> </a:t>
            </a:r>
          </a:p>
          <a:p>
            <a:r>
              <a:rPr lang="is-IS" dirty="0" smtClean="0"/>
              <a:t>vex við lerkitré</a:t>
            </a:r>
            <a:endParaRPr lang="is-I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Alls kyns sveppir</a:t>
            </a:r>
            <a:endParaRPr lang="is-IS" dirty="0"/>
          </a:p>
        </p:txBody>
      </p:sp>
      <p:pic>
        <p:nvPicPr>
          <p:cNvPr id="4" name="Content Placeholder 3" descr="allskyns svepp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502715"/>
            <a:ext cx="5328592" cy="451857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 4.2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Pípusveppir: Pípur undir hattinum, þar sem gróin myndast.</a:t>
            </a:r>
          </a:p>
          <a:p>
            <a:r>
              <a:rPr lang="is-IS" dirty="0" smtClean="0"/>
              <a:t>Fansveppir: Blöð undir hattinum og þar myndast gróin.</a:t>
            </a:r>
          </a:p>
          <a:p>
            <a:r>
              <a:rPr lang="is-IS" dirty="0" smtClean="0"/>
              <a:t>Belgsveppir: Gorkúla </a:t>
            </a:r>
          </a:p>
          <a:p>
            <a:r>
              <a:rPr lang="is-IS" dirty="0" smtClean="0"/>
              <a:t> </a:t>
            </a:r>
            <a:endParaRPr lang="is-I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 4.2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Teiknaðu gorkúlu á þremur stigum</a:t>
            </a:r>
          </a:p>
          <a:p>
            <a:endParaRPr lang="is-IS" dirty="0" smtClean="0"/>
          </a:p>
          <a:p>
            <a:endParaRPr lang="is-IS" dirty="0" smtClean="0"/>
          </a:p>
          <a:p>
            <a:endParaRPr lang="is-IS" dirty="0" smtClean="0"/>
          </a:p>
          <a:p>
            <a:r>
              <a:rPr lang="is-IS" dirty="0" smtClean="0"/>
              <a:t>Teiknaðu mynd af hattsveppi og merktu inn á myndina. </a:t>
            </a:r>
          </a:p>
          <a:p>
            <a:endParaRPr lang="is-IS" dirty="0"/>
          </a:p>
        </p:txBody>
      </p:sp>
      <p:pic>
        <p:nvPicPr>
          <p:cNvPr id="4" name="Picture 3" descr="gorkú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20888"/>
            <a:ext cx="1789931" cy="1233064"/>
          </a:xfrm>
          <a:prstGeom prst="rect">
            <a:avLst/>
          </a:prstGeom>
        </p:spPr>
      </p:pic>
      <p:pic>
        <p:nvPicPr>
          <p:cNvPr id="5" name="Picture 4" descr="gorkúla 3.st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1651819" cy="1432490"/>
          </a:xfrm>
          <a:prstGeom prst="rect">
            <a:avLst/>
          </a:prstGeom>
        </p:spPr>
      </p:pic>
      <p:pic>
        <p:nvPicPr>
          <p:cNvPr id="6" name="Picture 5" descr="hattsvepp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581128"/>
            <a:ext cx="22860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 til gagns  4.2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Sveppir notaðir til:</a:t>
            </a:r>
          </a:p>
          <a:p>
            <a:r>
              <a:rPr lang="is-IS" dirty="0" smtClean="0"/>
              <a:t> matargerðar (sósur – súður) </a:t>
            </a:r>
          </a:p>
          <a:p>
            <a:r>
              <a:rPr lang="is-IS" dirty="0" smtClean="0"/>
              <a:t>brauðgerðar (gerjun), </a:t>
            </a:r>
          </a:p>
          <a:p>
            <a:r>
              <a:rPr lang="is-IS" dirty="0" smtClean="0"/>
              <a:t>bruggun víns/bjórs</a:t>
            </a:r>
          </a:p>
          <a:p>
            <a:r>
              <a:rPr lang="is-IS" dirty="0" smtClean="0"/>
              <a:t> líftækniiðnaðar (lyf),</a:t>
            </a:r>
          </a:p>
          <a:p>
            <a:r>
              <a:rPr lang="is-IS" dirty="0" smtClean="0"/>
              <a:t> ostagerðar (mygluostar)</a:t>
            </a:r>
            <a:endParaRPr lang="is-I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 í matargerð</a:t>
            </a:r>
            <a:endParaRPr lang="is-IS" dirty="0"/>
          </a:p>
        </p:txBody>
      </p:sp>
      <p:pic>
        <p:nvPicPr>
          <p:cNvPr id="4" name="Content Placeholder 3" descr="fleiri gersveppi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988840"/>
            <a:ext cx="2520280" cy="1656184"/>
          </a:xfrm>
        </p:spPr>
      </p:pic>
      <p:sp>
        <p:nvSpPr>
          <p:cNvPr id="5" name="TextBox 4"/>
          <p:cNvSpPr txBox="1"/>
          <p:nvPr/>
        </p:nvSpPr>
        <p:spPr>
          <a:xfrm>
            <a:off x="1331641" y="39330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Gersveppir</a:t>
            </a:r>
            <a:r>
              <a:rPr lang="is-IS" dirty="0" smtClean="0"/>
              <a:t> (knappskot)</a:t>
            </a:r>
            <a:endParaRPr lang="is-IS" dirty="0"/>
          </a:p>
        </p:txBody>
      </p:sp>
      <p:pic>
        <p:nvPicPr>
          <p:cNvPr id="6" name="Picture 5" descr="vínþrúg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772816"/>
            <a:ext cx="1685032" cy="2251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44209" y="4365104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 smtClean="0"/>
              <a:t>Vínber – notuð í </a:t>
            </a:r>
            <a:r>
              <a:rPr lang="is-IS" b="1" dirty="0" smtClean="0"/>
              <a:t>víngerð.</a:t>
            </a:r>
          </a:p>
          <a:p>
            <a:r>
              <a:rPr lang="is-IS" dirty="0" smtClean="0"/>
              <a:t> Stundum eru vínberin</a:t>
            </a:r>
          </a:p>
          <a:p>
            <a:r>
              <a:rPr lang="is-IS" dirty="0" smtClean="0"/>
              <a:t> látin mygla (myglusveppir)</a:t>
            </a:r>
            <a:endParaRPr lang="is-IS" dirty="0"/>
          </a:p>
        </p:txBody>
      </p:sp>
      <p:pic>
        <p:nvPicPr>
          <p:cNvPr id="9" name="Picture 8" descr="ostar og ví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4221088"/>
            <a:ext cx="1952625" cy="129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580526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Ostar og vín</a:t>
            </a:r>
            <a:endParaRPr lang="is-I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 til skaða 4.2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Sveppir valda skaða:</a:t>
            </a:r>
          </a:p>
          <a:p>
            <a:r>
              <a:rPr lang="is-IS" dirty="0" smtClean="0"/>
              <a:t>Mygluð matvæli</a:t>
            </a:r>
          </a:p>
          <a:p>
            <a:r>
              <a:rPr lang="is-IS" dirty="0" smtClean="0"/>
              <a:t>Mygla í húsi, t.d. timburhúsi</a:t>
            </a:r>
          </a:p>
          <a:p>
            <a:r>
              <a:rPr lang="is-IS" dirty="0" smtClean="0"/>
              <a:t>Sveppaóþol</a:t>
            </a:r>
          </a:p>
          <a:p>
            <a:r>
              <a:rPr lang="is-IS" dirty="0" smtClean="0"/>
              <a:t>Sveppir á húð</a:t>
            </a:r>
          </a:p>
          <a:p>
            <a:r>
              <a:rPr lang="is-IS" dirty="0" smtClean="0"/>
              <a:t>Sveppir á tám (fótsveppir)</a:t>
            </a:r>
            <a:endParaRPr lang="is-I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Fléttur – samlífi svepps og þörungs 4.3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Fléttan er:  einfruma grænþörungur – </a:t>
            </a:r>
            <a:r>
              <a:rPr lang="is-IS" b="1" dirty="0" smtClean="0"/>
              <a:t>blábaktería og sveppþræðir.</a:t>
            </a:r>
          </a:p>
          <a:p>
            <a:r>
              <a:rPr lang="is-IS" dirty="0" smtClean="0"/>
              <a:t>Þörungurinn er með grænukorn = ljóstillífar</a:t>
            </a:r>
          </a:p>
          <a:p>
            <a:r>
              <a:rPr lang="is-IS" dirty="0" smtClean="0"/>
              <a:t>Sveppurinn tekur vatn og steinefni upp úr jarðveginum.  Þannig hjálpast þessar tvær lífverur að og geta ekki án hvor annarrar verið.</a:t>
            </a:r>
            <a:endParaRPr lang="is-I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Íslenskir sveppir</a:t>
            </a:r>
            <a:endParaRPr lang="is-IS" dirty="0"/>
          </a:p>
        </p:txBody>
      </p:sp>
      <p:pic>
        <p:nvPicPr>
          <p:cNvPr id="4" name="Content Placeholder 3" descr="berserkjasveppir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2088232" cy="1972218"/>
          </a:xfrm>
        </p:spPr>
      </p:pic>
      <p:pic>
        <p:nvPicPr>
          <p:cNvPr id="5" name="Picture 4" descr="garðlumm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628800"/>
            <a:ext cx="2667573" cy="201622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005064"/>
            <a:ext cx="24003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00192" y="3789040"/>
            <a:ext cx="131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Garðlumma</a:t>
            </a:r>
            <a:endParaRPr lang="is-I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789040"/>
            <a:ext cx="177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Berserkjasveppir</a:t>
            </a:r>
            <a:endParaRPr lang="is-I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Fléttur 4.3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Þessi samvinna kallast </a:t>
            </a:r>
            <a:r>
              <a:rPr lang="is-IS" b="1" dirty="0" smtClean="0"/>
              <a:t>samlífi.  </a:t>
            </a:r>
            <a:r>
              <a:rPr lang="is-IS" dirty="0" smtClean="0"/>
              <a:t>Þá eru báðar lífverurnar sem njóta góðs af því.</a:t>
            </a:r>
          </a:p>
          <a:p>
            <a:r>
              <a:rPr lang="is-IS" dirty="0" smtClean="0"/>
              <a:t>Fléttur geta lifað nánast alls staðar, á steinum, klöppum.....</a:t>
            </a:r>
          </a:p>
          <a:p>
            <a:endParaRPr lang="is-IS" dirty="0" smtClean="0"/>
          </a:p>
          <a:p>
            <a:endParaRPr lang="is-IS" dirty="0" smtClean="0"/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b="1" dirty="0" smtClean="0"/>
              <a:t>						</a:t>
            </a:r>
            <a:r>
              <a:rPr lang="is-IS" sz="1800" b="1" dirty="0" smtClean="0"/>
              <a:t>Flétta (skóf) á steini</a:t>
            </a:r>
          </a:p>
          <a:p>
            <a:endParaRPr lang="is-IS" b="1" dirty="0" smtClean="0"/>
          </a:p>
          <a:p>
            <a:pPr>
              <a:buNone/>
            </a:pPr>
            <a:endParaRPr lang="is-IS" b="1" dirty="0" smtClean="0"/>
          </a:p>
          <a:p>
            <a:endParaRPr lang="is-IS" dirty="0"/>
          </a:p>
        </p:txBody>
      </p:sp>
      <p:pic>
        <p:nvPicPr>
          <p:cNvPr id="4" name="Picture 3" descr="kragask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2710726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5733256"/>
            <a:ext cx="111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Kragaskóf</a:t>
            </a:r>
            <a:endParaRPr lang="is-IS" b="1" dirty="0"/>
          </a:p>
        </p:txBody>
      </p:sp>
      <p:pic>
        <p:nvPicPr>
          <p:cNvPr id="6" name="Picture 5" descr="flétta á steini (skóf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01008"/>
            <a:ext cx="3024336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Fléttur 4.3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Fléttur eru flokkaðar í</a:t>
            </a:r>
          </a:p>
          <a:p>
            <a:endParaRPr lang="is-IS" dirty="0" smtClean="0"/>
          </a:p>
          <a:p>
            <a:r>
              <a:rPr lang="is-IS" dirty="0" smtClean="0"/>
              <a:t>Blaðfléttur:  fjallagrös</a:t>
            </a:r>
          </a:p>
          <a:p>
            <a:r>
              <a:rPr lang="is-IS" dirty="0" smtClean="0"/>
              <a:t>Runnfléttur: hreindýramosi</a:t>
            </a:r>
          </a:p>
          <a:p>
            <a:r>
              <a:rPr lang="is-IS" dirty="0" smtClean="0"/>
              <a:t>Hrúðurfléttur: </a:t>
            </a:r>
            <a:endParaRPr lang="is-I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Blaðflétta</a:t>
            </a:r>
            <a:endParaRPr lang="is-IS" dirty="0"/>
          </a:p>
        </p:txBody>
      </p:sp>
      <p:pic>
        <p:nvPicPr>
          <p:cNvPr id="4" name="Content Placeholder 3" descr="blaðflétta skollaskræð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4495" y="1600201"/>
            <a:ext cx="6133810" cy="4085556"/>
          </a:xfrm>
        </p:spPr>
      </p:pic>
      <p:sp>
        <p:nvSpPr>
          <p:cNvPr id="5" name="TextBox 4"/>
          <p:cNvSpPr txBox="1"/>
          <p:nvPr/>
        </p:nvSpPr>
        <p:spPr>
          <a:xfrm>
            <a:off x="3203848" y="58772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Skollaskræða</a:t>
            </a:r>
            <a:endParaRPr lang="is-IS" sz="3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Blaðflétta</a:t>
            </a:r>
            <a:endParaRPr lang="is-IS" dirty="0"/>
          </a:p>
        </p:txBody>
      </p:sp>
      <p:pic>
        <p:nvPicPr>
          <p:cNvPr id="4" name="Content Placeholder 3" descr="fjallagrö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844824"/>
            <a:ext cx="6552728" cy="3384376"/>
          </a:xfrm>
        </p:spPr>
      </p:pic>
      <p:sp>
        <p:nvSpPr>
          <p:cNvPr id="5" name="TextBox 4"/>
          <p:cNvSpPr txBox="1"/>
          <p:nvPr/>
        </p:nvSpPr>
        <p:spPr>
          <a:xfrm>
            <a:off x="3779912" y="5733256"/>
            <a:ext cx="180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b="1" dirty="0" smtClean="0"/>
              <a:t>Fjallagrös</a:t>
            </a:r>
            <a:endParaRPr lang="is-IS" sz="32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Runnfléttur</a:t>
            </a:r>
            <a:endParaRPr lang="is-IS" dirty="0"/>
          </a:p>
        </p:txBody>
      </p:sp>
      <p:pic>
        <p:nvPicPr>
          <p:cNvPr id="4" name="Content Placeholder 3" descr="hreindýramos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700808"/>
            <a:ext cx="4968552" cy="3744415"/>
          </a:xfrm>
        </p:spPr>
      </p:pic>
      <p:sp>
        <p:nvSpPr>
          <p:cNvPr id="5" name="TextBox 4"/>
          <p:cNvSpPr txBox="1"/>
          <p:nvPr/>
        </p:nvSpPr>
        <p:spPr>
          <a:xfrm>
            <a:off x="3491880" y="5805264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Hreindýramosi</a:t>
            </a:r>
            <a:endParaRPr lang="is-IS" sz="32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Runnfléttur</a:t>
            </a:r>
            <a:endParaRPr lang="is-IS" dirty="0"/>
          </a:p>
        </p:txBody>
      </p:sp>
      <p:pic>
        <p:nvPicPr>
          <p:cNvPr id="4" name="Content Placeholder 3" descr="skollaskræð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721" y="1600201"/>
            <a:ext cx="6844557" cy="4133056"/>
          </a:xfrm>
        </p:spPr>
      </p:pic>
      <p:sp>
        <p:nvSpPr>
          <p:cNvPr id="5" name="TextBox 4"/>
          <p:cNvSpPr txBox="1"/>
          <p:nvPr/>
        </p:nvSpPr>
        <p:spPr>
          <a:xfrm>
            <a:off x="3563888" y="6093296"/>
            <a:ext cx="2425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b="1" dirty="0" smtClean="0"/>
              <a:t>Skollaskræða</a:t>
            </a:r>
            <a:endParaRPr lang="is-IS" sz="32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Hrúðurfléttur</a:t>
            </a:r>
            <a:endParaRPr lang="is-IS" dirty="0"/>
          </a:p>
        </p:txBody>
      </p:sp>
      <p:pic>
        <p:nvPicPr>
          <p:cNvPr id="4" name="Content Placeholder 3" descr="gráskor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6480720" cy="3960440"/>
          </a:xfrm>
        </p:spPr>
      </p:pic>
      <p:sp>
        <p:nvSpPr>
          <p:cNvPr id="5" name="TextBox 4"/>
          <p:cNvSpPr txBox="1"/>
          <p:nvPr/>
        </p:nvSpPr>
        <p:spPr>
          <a:xfrm>
            <a:off x="3347864" y="580526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b="1" dirty="0" smtClean="0"/>
              <a:t>Gráskorpa</a:t>
            </a:r>
            <a:endParaRPr lang="is-IS" sz="32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Hrúðurfléttur</a:t>
            </a:r>
            <a:endParaRPr lang="is-IS" dirty="0"/>
          </a:p>
        </p:txBody>
      </p:sp>
      <p:pic>
        <p:nvPicPr>
          <p:cNvPr id="4" name="Content Placeholder 3" descr="glaedu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48236"/>
            <a:ext cx="8229600" cy="3629891"/>
          </a:xfrm>
        </p:spPr>
      </p:pic>
      <p:sp>
        <p:nvSpPr>
          <p:cNvPr id="5" name="TextBox 4"/>
          <p:cNvSpPr txBox="1"/>
          <p:nvPr/>
        </p:nvSpPr>
        <p:spPr>
          <a:xfrm>
            <a:off x="4283968" y="6021288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b="1" dirty="0" smtClean="0"/>
              <a:t>Glæður</a:t>
            </a:r>
            <a:endParaRPr lang="is-IS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Íslenskir sveppir</a:t>
            </a:r>
            <a:endParaRPr lang="is-IS" dirty="0"/>
          </a:p>
        </p:txBody>
      </p:sp>
      <p:pic>
        <p:nvPicPr>
          <p:cNvPr id="1026" name="Picture 2" descr="\\Bleikja\starfsmenn$\Helga\My Pictures\sveppir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\\Bleikja\starfsmenn$\Helga\My Pictures\svepp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143125" cy="2143125"/>
          </a:xfrm>
          <a:prstGeom prst="rect">
            <a:avLst/>
          </a:prstGeom>
          <a:noFill/>
        </p:spPr>
      </p:pic>
      <p:pic>
        <p:nvPicPr>
          <p:cNvPr id="1029" name="Picture 5" descr="http://www.gonguferdir.is/myndir/Fr%C3%A9ttamyndir/Pap%C3%B3s-Horn/slides/Svepp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84984"/>
            <a:ext cx="2923073" cy="21957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76256" y="38610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Berserkjasveppur </a:t>
            </a:r>
            <a:r>
              <a:rPr lang="is-IS" dirty="0" smtClean="0"/>
              <a:t>- eitraður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4149080"/>
            <a:ext cx="128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b="1" dirty="0" smtClean="0"/>
              <a:t>Ullarserkur</a:t>
            </a:r>
            <a:endParaRPr lang="is-I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5949280"/>
            <a:ext cx="13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b="1" dirty="0" smtClean="0"/>
              <a:t>Trjásveppur</a:t>
            </a:r>
            <a:endParaRPr lang="is-I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Lífsferill sveppa</a:t>
            </a:r>
            <a:endParaRPr lang="is-IS" dirty="0"/>
          </a:p>
        </p:txBody>
      </p:sp>
      <p:pic>
        <p:nvPicPr>
          <p:cNvPr id="4" name="Content Placeholder 3" descr="lífsferill svepp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14568"/>
            <a:ext cx="6912768" cy="48387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 Matsveppir – eitraðir sveppir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Það hafa fundist næstum 2000 tegundir af sveppum á Íslandi.  </a:t>
            </a:r>
          </a:p>
          <a:p>
            <a:r>
              <a:rPr lang="is-IS" dirty="0" smtClean="0"/>
              <a:t>Ýmsir góðir matsveppir:  kúalubbi – kóngssveppur – furusveppur – kantarella – lerkisveppur.</a:t>
            </a:r>
          </a:p>
          <a:p>
            <a:r>
              <a:rPr lang="is-IS" dirty="0" smtClean="0"/>
              <a:t>Margar tegundir sveppa eru eitraðir - baneitraðir</a:t>
            </a:r>
            <a:endParaRPr lang="is-I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Sveppir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Sveppir þurfa hita og raka til að vaxa og dafna</a:t>
            </a:r>
          </a:p>
          <a:p>
            <a:r>
              <a:rPr lang="is-IS" dirty="0" smtClean="0"/>
              <a:t>Eftir rigningar spretta hattsveppir upp úr jörðinni.</a:t>
            </a:r>
          </a:p>
          <a:p>
            <a:r>
              <a:rPr lang="is-IS" dirty="0" smtClean="0"/>
              <a:t>Ef ekki rignir á haustin, er lítið um sveppi, nema þar sem votlendi er.</a:t>
            </a:r>
          </a:p>
          <a:p>
            <a:pPr>
              <a:buNone/>
            </a:pPr>
            <a:endParaRPr lang="is-I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Fléttur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Fléttur geta bara lifað í sambýli við þörunga og sveppþráða.</a:t>
            </a:r>
          </a:p>
          <a:p>
            <a:r>
              <a:rPr lang="is-IS" dirty="0" smtClean="0"/>
              <a:t>Sveppþræðirnir eru eins konar festa og útvega raka fyrir flétturnar og þörungarnir ljóstillífa, mynda fæðu. </a:t>
            </a:r>
            <a:endParaRPr lang="is-I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Þannig lifa sveppir 4.1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Aðalhluti sveppa er neðanjarðar.  Það eru þræðirnir.  Við sjáum bara sveppaldinið, eða þann hluta sveppsins sem kemur upp úr jörðinni.</a:t>
            </a:r>
          </a:p>
          <a:p>
            <a:r>
              <a:rPr lang="is-IS" dirty="0" smtClean="0"/>
              <a:t>Sveppir fjölga sér með gróum.</a:t>
            </a:r>
          </a:p>
          <a:p>
            <a:endParaRPr lang="is-IS" dirty="0"/>
          </a:p>
          <a:p>
            <a:r>
              <a:rPr lang="is-IS" dirty="0" smtClean="0"/>
              <a:t>Til er sveppur (hunangssveppur - vex í Ameríku) sem getur orðið 1500 ára gamall og getur þakið eins og 20 fótboltavelli, þ.e. </a:t>
            </a:r>
            <a:r>
              <a:rPr lang="is-IS" dirty="0"/>
              <a:t>s</a:t>
            </a:r>
            <a:r>
              <a:rPr lang="is-IS" dirty="0" smtClean="0"/>
              <a:t>veppþræðirnir neðanjarðar.</a:t>
            </a:r>
            <a:endParaRPr lang="is-I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Þannig lifa sveppir 4.1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Sveppir eru hvorki plöntur né dýr</a:t>
            </a:r>
          </a:p>
          <a:p>
            <a:r>
              <a:rPr lang="is-IS" dirty="0" smtClean="0"/>
              <a:t>Sveppir eru ekki með grænukorn og ljóstillífa ekki.</a:t>
            </a:r>
          </a:p>
          <a:p>
            <a:r>
              <a:rPr lang="is-IS" dirty="0" smtClean="0"/>
              <a:t>Sveppir nærast á öðrum lífverum, t.d. sem rotsveppir, sníkjusveppir eða í samlífi við aðrar lífverur, lífveruleifar.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530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4. kafli</vt:lpstr>
      <vt:lpstr>Íslenskir sveppir</vt:lpstr>
      <vt:lpstr>Íslenskir sveppir</vt:lpstr>
      <vt:lpstr>Lífsferill sveppa</vt:lpstr>
      <vt:lpstr> Matsveppir – eitraðir sveppir</vt:lpstr>
      <vt:lpstr>Sveppir</vt:lpstr>
      <vt:lpstr>Fléttur</vt:lpstr>
      <vt:lpstr>Þannig lifa sveppir 4.1</vt:lpstr>
      <vt:lpstr>Þannig lifa sveppir 4.1</vt:lpstr>
      <vt:lpstr>Sníkjusveppir</vt:lpstr>
      <vt:lpstr>Rotsveppir</vt:lpstr>
      <vt:lpstr>Samlífi sveppa við aðrar lífverur</vt:lpstr>
      <vt:lpstr>Alls kyns sveppir</vt:lpstr>
      <vt:lpstr>Sveppir 4.2</vt:lpstr>
      <vt:lpstr>Sveppir 4.2</vt:lpstr>
      <vt:lpstr>Sveppir til gagns  4.2</vt:lpstr>
      <vt:lpstr>Sveppir í matargerð</vt:lpstr>
      <vt:lpstr>Sveppir til skaða 4.2</vt:lpstr>
      <vt:lpstr>Fléttur – samlífi svepps og þörungs 4.3</vt:lpstr>
      <vt:lpstr>Fléttur 4.3</vt:lpstr>
      <vt:lpstr>Fléttur 4.3</vt:lpstr>
      <vt:lpstr>Blaðflétta</vt:lpstr>
      <vt:lpstr>Blaðflétta</vt:lpstr>
      <vt:lpstr>Runnfléttur</vt:lpstr>
      <vt:lpstr>Runnfléttur</vt:lpstr>
      <vt:lpstr>Hrúðurfléttur</vt:lpstr>
      <vt:lpstr>Hrúðurfléttur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kafli</dc:title>
  <dc:creator>helga</dc:creator>
  <cp:lastModifiedBy>helga</cp:lastModifiedBy>
  <cp:revision>6</cp:revision>
  <dcterms:created xsi:type="dcterms:W3CDTF">2011-10-25T16:52:38Z</dcterms:created>
  <dcterms:modified xsi:type="dcterms:W3CDTF">2011-11-07T13:40:47Z</dcterms:modified>
</cp:coreProperties>
</file>