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6EFA8-CA1B-48FB-AF4E-CCDB0B1860FE}" type="datetimeFigureOut">
              <a:rPr lang="is-IS" smtClean="0"/>
              <a:t>17.10.2011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6FBCE-9B55-4644-9568-A13DC3710ACC}" type="slidenum">
              <a:rPr lang="is-IS" smtClean="0"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Lífheimurinn 3. kafli útdráttur</a:t>
            </a:r>
            <a:endParaRPr lang="is-I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s-IS" dirty="0" smtClean="0"/>
          </a:p>
          <a:p>
            <a:endParaRPr lang="is-IS" dirty="0"/>
          </a:p>
          <a:p>
            <a:pPr algn="ctr"/>
            <a:r>
              <a:rPr lang="is-IS" sz="6000" b="1" dirty="0" smtClean="0"/>
              <a:t>Þörungar og frumdýr</a:t>
            </a:r>
          </a:p>
          <a:p>
            <a:pPr algn="r"/>
            <a:endParaRPr lang="is-IS" sz="1600" b="1" dirty="0"/>
          </a:p>
          <a:p>
            <a:pPr algn="r"/>
            <a:endParaRPr lang="is-IS" sz="1600" b="1" dirty="0" smtClean="0"/>
          </a:p>
          <a:p>
            <a:pPr algn="r"/>
            <a:endParaRPr lang="is-IS" sz="1600" b="1" dirty="0"/>
          </a:p>
          <a:p>
            <a:pPr algn="r"/>
            <a:endParaRPr lang="is-IS" sz="1600" b="1" dirty="0" smtClean="0"/>
          </a:p>
          <a:p>
            <a:pPr algn="r"/>
            <a:endParaRPr lang="is-IS" sz="1600" b="1" dirty="0"/>
          </a:p>
          <a:p>
            <a:pPr algn="r"/>
            <a:endParaRPr lang="is-IS" sz="1600" b="1" dirty="0" smtClean="0"/>
          </a:p>
          <a:p>
            <a:pPr algn="r"/>
            <a:r>
              <a:rPr lang="is-IS" sz="1600" b="1" dirty="0" smtClean="0"/>
              <a:t>Kennarar:  Helga María, Magga Gauja, Þorkell</a:t>
            </a:r>
            <a:endParaRPr lang="is-IS" sz="1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Frumdýr - dýrasvifið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Frumdýr eru </a:t>
            </a:r>
            <a:r>
              <a:rPr lang="is-IS" b="1" dirty="0" smtClean="0"/>
              <a:t>dýrasvifið.</a:t>
            </a:r>
          </a:p>
          <a:p>
            <a:r>
              <a:rPr lang="is-IS" b="1" dirty="0" smtClean="0"/>
              <a:t>Hreyfa sig </a:t>
            </a:r>
            <a:r>
              <a:rPr lang="is-IS" dirty="0" smtClean="0"/>
              <a:t>með svipum, með hreyfingu, með hreyfingu vatnsins....</a:t>
            </a:r>
          </a:p>
          <a:p>
            <a:endParaRPr lang="is-IS" dirty="0" smtClean="0"/>
          </a:p>
          <a:p>
            <a:r>
              <a:rPr lang="is-IS" dirty="0" smtClean="0"/>
              <a:t>Þau lifa á </a:t>
            </a:r>
            <a:r>
              <a:rPr lang="is-IS" b="1" dirty="0" smtClean="0"/>
              <a:t>plöntusvifi og bakteríum.</a:t>
            </a:r>
          </a:p>
          <a:p>
            <a:endParaRPr lang="is-IS" dirty="0" smtClean="0"/>
          </a:p>
          <a:p>
            <a:r>
              <a:rPr lang="is-IS" b="1" dirty="0" smtClean="0"/>
              <a:t>Sum hafa skel </a:t>
            </a:r>
            <a:r>
              <a:rPr lang="is-IS" dirty="0" smtClean="0"/>
              <a:t>um sig og skeljarnar mynda kalkstein og að lokum marmara. </a:t>
            </a:r>
            <a:endParaRPr lang="is-I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Ýmsar gerðir frumdýra</a:t>
            </a:r>
            <a:endParaRPr lang="is-IS" dirty="0"/>
          </a:p>
        </p:txBody>
      </p:sp>
      <p:pic>
        <p:nvPicPr>
          <p:cNvPr id="4" name="Picture 2" descr="\\Bleikja\starfsmenn$\Helga\My Pictures\augnglenna\imagesCADVZ8NZ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880126"/>
            <a:ext cx="5256584" cy="4429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Frumdýr - dýrasvifið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Eru </a:t>
            </a:r>
            <a:r>
              <a:rPr lang="is-IS" b="1" dirty="0" smtClean="0"/>
              <a:t>mikilvæg fæða fyrir </a:t>
            </a:r>
            <a:r>
              <a:rPr lang="is-IS" dirty="0" smtClean="0"/>
              <a:t>litlar lífverur, t.d. krabba, rækjur og jafnvel fyrir sumar hvalategundir.</a:t>
            </a:r>
          </a:p>
          <a:p>
            <a:r>
              <a:rPr lang="is-IS" b="1" dirty="0" smtClean="0"/>
              <a:t>Lifa í vatni, röku umhverfi</a:t>
            </a:r>
            <a:r>
              <a:rPr lang="is-IS" dirty="0" smtClean="0"/>
              <a:t>, í maga sumra dýra (kúm- kindum).</a:t>
            </a:r>
          </a:p>
          <a:p>
            <a:endParaRPr lang="is-I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Frumdýr – nokkrar gerðir</a:t>
            </a:r>
            <a:endParaRPr lang="is-IS" dirty="0"/>
          </a:p>
        </p:txBody>
      </p:sp>
      <p:pic>
        <p:nvPicPr>
          <p:cNvPr id="7171" name="Picture 3" descr="\\Bleikja\starfsmenn$\Helga\My Pictures\augnglenna\II033bjolludyr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772816"/>
            <a:ext cx="1524000" cy="1524000"/>
          </a:xfrm>
          <a:prstGeom prst="rect">
            <a:avLst/>
          </a:prstGeom>
          <a:noFill/>
        </p:spPr>
      </p:pic>
      <p:pic>
        <p:nvPicPr>
          <p:cNvPr id="7172" name="Picture 4" descr="\\Bleikja\starfsmenn$\Helga\My Pictures\augnglenna\untitled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1988840"/>
            <a:ext cx="1219200" cy="1219200"/>
          </a:xfrm>
          <a:prstGeom prst="rect">
            <a:avLst/>
          </a:prstGeom>
          <a:noFill/>
        </p:spPr>
      </p:pic>
      <p:pic>
        <p:nvPicPr>
          <p:cNvPr id="7173" name="Picture 5" descr="\\Bleikja\starfsmenn$\Helga\My Pictures\augnglenna\imagesCA9XXX3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772816"/>
            <a:ext cx="2657475" cy="172402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331640" y="321297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Bjölludýr</a:t>
            </a:r>
            <a:endParaRPr lang="is-IS" dirty="0"/>
          </a:p>
        </p:txBody>
      </p:sp>
      <p:sp>
        <p:nvSpPr>
          <p:cNvPr id="9" name="TextBox 8"/>
          <p:cNvSpPr txBox="1"/>
          <p:nvPr/>
        </p:nvSpPr>
        <p:spPr>
          <a:xfrm>
            <a:off x="3563888" y="321297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Ildýr</a:t>
            </a:r>
            <a:endParaRPr lang="is-IS" dirty="0"/>
          </a:p>
        </p:txBody>
      </p:sp>
      <p:sp>
        <p:nvSpPr>
          <p:cNvPr id="10" name="TextBox 9"/>
          <p:cNvSpPr txBox="1"/>
          <p:nvPr/>
        </p:nvSpPr>
        <p:spPr>
          <a:xfrm>
            <a:off x="7380312" y="364502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Amaba</a:t>
            </a:r>
            <a:endParaRPr lang="is-IS" dirty="0"/>
          </a:p>
        </p:txBody>
      </p:sp>
      <p:pic>
        <p:nvPicPr>
          <p:cNvPr id="7175" name="Picture 7" descr="\\Bleikja\starfsmenn$\Helga\My Pictures\augnglenna\amab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4077072"/>
            <a:ext cx="4032448" cy="2267322"/>
          </a:xfrm>
          <a:prstGeom prst="rect">
            <a:avLst/>
          </a:prstGeom>
          <a:noFill/>
        </p:spPr>
      </p:pic>
      <p:pic>
        <p:nvPicPr>
          <p:cNvPr id="7176" name="Picture 8" descr="\\Bleikja\starfsmenn$\Helga\My Pictures\augnglenna\imagesCAKKKP4I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47664" y="3933056"/>
            <a:ext cx="2476500" cy="184785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2195736" y="594928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Gródýr</a:t>
            </a: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Frumdýr sem skaðvaldar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Mörg frumdýr </a:t>
            </a:r>
            <a:r>
              <a:rPr lang="is-IS" b="1" dirty="0" smtClean="0"/>
              <a:t>valda sjúkdómum:</a:t>
            </a:r>
          </a:p>
          <a:p>
            <a:r>
              <a:rPr lang="is-IS" dirty="0" smtClean="0"/>
              <a:t>Sum frumdýr (gródýr) dreifast með moskítóflugum og valda </a:t>
            </a:r>
            <a:r>
              <a:rPr lang="is-IS" b="1" dirty="0" smtClean="0"/>
              <a:t>malaríu.</a:t>
            </a:r>
          </a:p>
          <a:p>
            <a:r>
              <a:rPr lang="is-IS" dirty="0" smtClean="0"/>
              <a:t>Tsetse flugan flytur með sér gródýr sem veldur </a:t>
            </a:r>
            <a:r>
              <a:rPr lang="is-IS" b="1" dirty="0" smtClean="0"/>
              <a:t>svefnsýki.</a:t>
            </a:r>
          </a:p>
          <a:p>
            <a:r>
              <a:rPr lang="is-IS" dirty="0" smtClean="0"/>
              <a:t>Amöbur geta valdið alvarlegum </a:t>
            </a:r>
            <a:r>
              <a:rPr lang="is-IS" b="1" dirty="0" smtClean="0"/>
              <a:t>magasjúkdómum.</a:t>
            </a:r>
          </a:p>
          <a:p>
            <a:endParaRPr lang="is-IS" dirty="0"/>
          </a:p>
        </p:txBody>
      </p:sp>
      <p:pic>
        <p:nvPicPr>
          <p:cNvPr id="10242" name="Picture 2" descr="C:\Documents and Settings\helga\Local Settings\Temporary Internet Files\Content.IE5\2LQ8H9OE\MC90043803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32656"/>
            <a:ext cx="1872208" cy="1947664"/>
          </a:xfrm>
          <a:prstGeom prst="rect">
            <a:avLst/>
          </a:prstGeom>
          <a:noFill/>
        </p:spPr>
      </p:pic>
      <p:pic>
        <p:nvPicPr>
          <p:cNvPr id="10243" name="Picture 3" descr="C:\Documents and Settings\helga\Local Settings\Temporary Internet Files\Content.IE5\DMFFOT2E\MC90005257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437112"/>
            <a:ext cx="1362456" cy="18132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Þörungar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dirty="0"/>
              <a:t>Þ</a:t>
            </a:r>
            <a:r>
              <a:rPr lang="is-IS" dirty="0" smtClean="0"/>
              <a:t>örungar </a:t>
            </a:r>
            <a:r>
              <a:rPr lang="is-IS" b="1" dirty="0" smtClean="0"/>
              <a:t>lifa í höfunum </a:t>
            </a:r>
            <a:r>
              <a:rPr lang="is-IS" dirty="0" smtClean="0"/>
              <a:t>og einnig að hluta til á röku svæði eða í vatni á landi.</a:t>
            </a:r>
          </a:p>
          <a:p>
            <a:r>
              <a:rPr lang="is-IS" dirty="0" smtClean="0"/>
              <a:t>Þörungar hafa </a:t>
            </a:r>
            <a:r>
              <a:rPr lang="is-IS" b="1" dirty="0" smtClean="0"/>
              <a:t>grænukorn</a:t>
            </a:r>
            <a:r>
              <a:rPr lang="is-IS" dirty="0" smtClean="0"/>
              <a:t> og geta</a:t>
            </a:r>
          </a:p>
          <a:p>
            <a:pPr>
              <a:buNone/>
            </a:pPr>
            <a:r>
              <a:rPr lang="is-IS" dirty="0" smtClean="0"/>
              <a:t> því </a:t>
            </a:r>
            <a:r>
              <a:rPr lang="is-IS" b="1" dirty="0" smtClean="0"/>
              <a:t>ljóstillífað.</a:t>
            </a:r>
          </a:p>
          <a:p>
            <a:r>
              <a:rPr lang="is-IS" dirty="0" smtClean="0"/>
              <a:t>Þörungar eru oft nefndir </a:t>
            </a:r>
          </a:p>
          <a:p>
            <a:r>
              <a:rPr lang="is-IS" b="1" dirty="0" smtClean="0"/>
              <a:t>plöntur hafsins.</a:t>
            </a:r>
          </a:p>
          <a:p>
            <a:endParaRPr lang="is-IS" dirty="0"/>
          </a:p>
          <a:p>
            <a:r>
              <a:rPr lang="is-IS" dirty="0"/>
              <a:t>Þ</a:t>
            </a:r>
            <a:r>
              <a:rPr lang="is-IS" dirty="0" smtClean="0"/>
              <a:t>örungar eru mjög mikilvægir sem </a:t>
            </a:r>
            <a:r>
              <a:rPr lang="is-IS" b="1" dirty="0" smtClean="0"/>
              <a:t>fæða</a:t>
            </a:r>
            <a:r>
              <a:rPr lang="is-IS" dirty="0" smtClean="0"/>
              <a:t> og </a:t>
            </a:r>
            <a:r>
              <a:rPr lang="is-IS" b="1" dirty="0" smtClean="0"/>
              <a:t>súrefnisgjafar </a:t>
            </a:r>
            <a:r>
              <a:rPr lang="is-IS" dirty="0" smtClean="0"/>
              <a:t>fyrir aðrar lífverur.</a:t>
            </a:r>
            <a:endParaRPr lang="is-IS" dirty="0"/>
          </a:p>
        </p:txBody>
      </p:sp>
      <p:pic>
        <p:nvPicPr>
          <p:cNvPr id="4098" name="Picture 2" descr="C:\Documents and Settings\helga\Local Settings\Temporary Internet Files\Content.IE5\AGZNILPY\MC9000576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996952"/>
            <a:ext cx="1810512" cy="2088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Þörungar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dirty="0" smtClean="0"/>
              <a:t>Sumir þörungar eru </a:t>
            </a:r>
            <a:r>
              <a:rPr lang="is-IS" b="1" dirty="0" smtClean="0"/>
              <a:t>ein fruma </a:t>
            </a:r>
            <a:r>
              <a:rPr lang="is-IS" dirty="0" smtClean="0"/>
              <a:t>að stærð</a:t>
            </a:r>
          </a:p>
          <a:p>
            <a:endParaRPr lang="is-IS" dirty="0"/>
          </a:p>
          <a:p>
            <a:r>
              <a:rPr lang="is-IS" dirty="0" smtClean="0"/>
              <a:t>Aðrir þörungar eru </a:t>
            </a:r>
            <a:r>
              <a:rPr lang="is-IS" b="1" dirty="0" smtClean="0"/>
              <a:t>fjölfruma</a:t>
            </a:r>
            <a:r>
              <a:rPr lang="is-IS" dirty="0" smtClean="0"/>
              <a:t> og geta orðið ansi stórir.</a:t>
            </a:r>
          </a:p>
          <a:p>
            <a:endParaRPr lang="is-IS" dirty="0"/>
          </a:p>
          <a:p>
            <a:r>
              <a:rPr lang="is-IS" dirty="0" smtClean="0"/>
              <a:t>Þörungar skiptast í þrjá hópa:  </a:t>
            </a:r>
          </a:p>
          <a:p>
            <a:r>
              <a:rPr lang="is-IS" b="1" dirty="0" smtClean="0"/>
              <a:t>Græn</a:t>
            </a:r>
            <a:r>
              <a:rPr lang="is-IS" dirty="0" smtClean="0"/>
              <a:t>þörungar</a:t>
            </a:r>
          </a:p>
          <a:p>
            <a:r>
              <a:rPr lang="is-IS" b="1" dirty="0" smtClean="0"/>
              <a:t>Brún</a:t>
            </a:r>
            <a:r>
              <a:rPr lang="is-IS" dirty="0" smtClean="0"/>
              <a:t>þörungar</a:t>
            </a:r>
          </a:p>
          <a:p>
            <a:r>
              <a:rPr lang="is-IS" b="1" dirty="0" smtClean="0"/>
              <a:t>Rauð</a:t>
            </a:r>
            <a:r>
              <a:rPr lang="is-IS" dirty="0" smtClean="0"/>
              <a:t>þörungar</a:t>
            </a:r>
            <a:endParaRPr lang="is-IS" dirty="0"/>
          </a:p>
        </p:txBody>
      </p:sp>
      <p:pic>
        <p:nvPicPr>
          <p:cNvPr id="5122" name="Picture 2" descr="C:\Documents and Settings\helga\Local Settings\Temporary Internet Files\Content.IE5\S4NM4KAW\MC90022172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5362" y="3212976"/>
            <a:ext cx="2578638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Brúnþörungar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Brúnþörungar eru </a:t>
            </a:r>
            <a:r>
              <a:rPr lang="is-IS" b="1" dirty="0" smtClean="0"/>
              <a:t>stærstir.</a:t>
            </a:r>
          </a:p>
          <a:p>
            <a:endParaRPr lang="is-IS" b="1" dirty="0"/>
          </a:p>
          <a:p>
            <a:r>
              <a:rPr lang="is-IS" dirty="0" smtClean="0"/>
              <a:t>Þeir eru í </a:t>
            </a:r>
            <a:r>
              <a:rPr lang="is-IS" b="1" dirty="0" smtClean="0"/>
              <a:t>fjörum og á</a:t>
            </a:r>
          </a:p>
          <a:p>
            <a:r>
              <a:rPr lang="is-IS" b="1" dirty="0" smtClean="0"/>
              <a:t> grunnsævi</a:t>
            </a:r>
            <a:r>
              <a:rPr lang="is-IS" dirty="0" smtClean="0"/>
              <a:t>.</a:t>
            </a:r>
          </a:p>
          <a:p>
            <a:endParaRPr lang="is-IS" dirty="0" smtClean="0"/>
          </a:p>
          <a:p>
            <a:r>
              <a:rPr lang="is-IS" b="1" dirty="0" smtClean="0"/>
              <a:t>Klóþang og bóluþang </a:t>
            </a:r>
            <a:r>
              <a:rPr lang="is-IS" dirty="0" smtClean="0"/>
              <a:t>eru mjög algengir í fjörunum.</a:t>
            </a:r>
          </a:p>
          <a:p>
            <a:endParaRPr lang="is-IS" dirty="0"/>
          </a:p>
          <a:p>
            <a:endParaRPr lang="is-IS" dirty="0" smtClean="0"/>
          </a:p>
          <a:p>
            <a:endParaRPr lang="is-IS" dirty="0"/>
          </a:p>
        </p:txBody>
      </p:sp>
      <p:pic>
        <p:nvPicPr>
          <p:cNvPr id="2053" name="Picture 5" descr="C:\Documents and Settings\helga\Local Settings\Temporary Internet Files\Content.IE5\DMFFOT2E\MP90044841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764704"/>
            <a:ext cx="2016224" cy="31409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Þörungar – nokkrar gerðir</a:t>
            </a:r>
            <a:endParaRPr lang="is-IS" dirty="0"/>
          </a:p>
        </p:txBody>
      </p:sp>
      <p:pic>
        <p:nvPicPr>
          <p:cNvPr id="1026" name="Picture 2" descr="\\Bleikja\starfsmenn$\Helga\My Pictures\augnglenna\BC011dvergtang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340768"/>
            <a:ext cx="1524000" cy="1524000"/>
          </a:xfrm>
          <a:prstGeom prst="rect">
            <a:avLst/>
          </a:prstGeom>
          <a:noFill/>
        </p:spPr>
      </p:pic>
      <p:pic>
        <p:nvPicPr>
          <p:cNvPr id="1027" name="Picture 3" descr="\\Bleikja\starfsmenn$\Helga\My Pictures\augnglenna\BC004tangskegg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412776"/>
            <a:ext cx="1524000" cy="1524000"/>
          </a:xfrm>
          <a:prstGeom prst="rect">
            <a:avLst/>
          </a:prstGeom>
          <a:noFill/>
        </p:spPr>
      </p:pic>
      <p:pic>
        <p:nvPicPr>
          <p:cNvPr id="1028" name="Picture 4" descr="\\Bleikja\starfsmenn$\Helga\My Pictures\augnglenna\BC009klappartang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4149080"/>
            <a:ext cx="1524000" cy="1524000"/>
          </a:xfrm>
          <a:prstGeom prst="rect">
            <a:avLst/>
          </a:prstGeom>
          <a:noFill/>
        </p:spPr>
      </p:pic>
      <p:pic>
        <p:nvPicPr>
          <p:cNvPr id="1029" name="Picture 5" descr="\\Bleikja\starfsmenn$\Helga\My Pictures\augnglenna\imagesCA41UP8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4437112"/>
            <a:ext cx="1826553" cy="136815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220072" y="594928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G</a:t>
            </a:r>
            <a:r>
              <a:rPr lang="is-IS" dirty="0" smtClean="0"/>
              <a:t>rænþörungar</a:t>
            </a:r>
            <a:endParaRPr lang="is-IS" dirty="0"/>
          </a:p>
        </p:txBody>
      </p:sp>
      <p:sp>
        <p:nvSpPr>
          <p:cNvPr id="9" name="TextBox 8"/>
          <p:cNvSpPr txBox="1"/>
          <p:nvPr/>
        </p:nvSpPr>
        <p:spPr>
          <a:xfrm>
            <a:off x="1187624" y="558924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Klapparþang</a:t>
            </a:r>
            <a:endParaRPr lang="is-IS" dirty="0"/>
          </a:p>
        </p:txBody>
      </p:sp>
      <p:sp>
        <p:nvSpPr>
          <p:cNvPr id="10" name="TextBox 9"/>
          <p:cNvSpPr txBox="1"/>
          <p:nvPr/>
        </p:nvSpPr>
        <p:spPr>
          <a:xfrm>
            <a:off x="1259632" y="29249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Dvergþang</a:t>
            </a:r>
            <a:endParaRPr lang="is-IS" dirty="0"/>
          </a:p>
        </p:txBody>
      </p:sp>
      <p:sp>
        <p:nvSpPr>
          <p:cNvPr id="11" name="TextBox 10"/>
          <p:cNvSpPr txBox="1"/>
          <p:nvPr/>
        </p:nvSpPr>
        <p:spPr>
          <a:xfrm>
            <a:off x="6876256" y="270892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Þangskegg</a:t>
            </a:r>
            <a:endParaRPr lang="is-IS" dirty="0"/>
          </a:p>
        </p:txBody>
      </p:sp>
      <p:pic>
        <p:nvPicPr>
          <p:cNvPr id="1030" name="Picture 6" descr="\\Bleikja\starfsmenn$\Helga\My Pictures\augnglenna\BC036sol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1880" y="4077072"/>
            <a:ext cx="1445146" cy="1445146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3923928" y="53732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Söl</a:t>
            </a:r>
            <a:endParaRPr lang="is-IS" dirty="0"/>
          </a:p>
        </p:txBody>
      </p:sp>
      <p:pic>
        <p:nvPicPr>
          <p:cNvPr id="1032" name="Picture 8" descr="\\Bleikja\starfsmenn$\Helga\My Pictures\augnglenna\images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1880" y="1412776"/>
            <a:ext cx="1287586" cy="1287586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3419872" y="270892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 smtClean="0"/>
              <a:t>Dreyrafjöður</a:t>
            </a:r>
            <a:endParaRPr lang="is-I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Rauðþörungar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Rauðþörungar hafa </a:t>
            </a:r>
            <a:r>
              <a:rPr lang="is-IS" b="1" dirty="0" smtClean="0"/>
              <a:t>grænukorn</a:t>
            </a:r>
            <a:r>
              <a:rPr lang="is-IS" dirty="0" smtClean="0"/>
              <a:t> og einnig </a:t>
            </a:r>
            <a:r>
              <a:rPr lang="is-IS" b="1" dirty="0" smtClean="0"/>
              <a:t>rautt litarefni</a:t>
            </a:r>
            <a:r>
              <a:rPr lang="is-IS" dirty="0" smtClean="0"/>
              <a:t> til að aðstoða við að ná sólarljósi þar sem þeir eru oft á </a:t>
            </a:r>
            <a:r>
              <a:rPr lang="is-IS" b="1" dirty="0" smtClean="0"/>
              <a:t>miklu dýpi </a:t>
            </a:r>
            <a:r>
              <a:rPr lang="is-IS" dirty="0" smtClean="0"/>
              <a:t>í sjónum.</a:t>
            </a:r>
          </a:p>
          <a:p>
            <a:r>
              <a:rPr lang="is-IS" dirty="0" smtClean="0"/>
              <a:t>Rauðþörungar geta lifað </a:t>
            </a:r>
            <a:r>
              <a:rPr lang="is-IS" b="1" dirty="0" smtClean="0"/>
              <a:t>allt að 250 metra </a:t>
            </a:r>
            <a:r>
              <a:rPr lang="is-IS" dirty="0" smtClean="0"/>
              <a:t>dýpi.</a:t>
            </a:r>
          </a:p>
          <a:p>
            <a:r>
              <a:rPr lang="is-IS" dirty="0" smtClean="0"/>
              <a:t>Rauðþörungar eru einnig út á reginhafi.</a:t>
            </a:r>
            <a:endParaRPr lang="is-I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Nýting þörunga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Þörungar eru notað á margvíslegan hátt:</a:t>
            </a:r>
          </a:p>
          <a:p>
            <a:pPr>
              <a:buNone/>
            </a:pPr>
            <a:endParaRPr lang="is-IS" dirty="0" smtClean="0"/>
          </a:p>
          <a:p>
            <a:r>
              <a:rPr lang="is-IS" b="1" dirty="0" smtClean="0"/>
              <a:t>Hlaup,</a:t>
            </a:r>
            <a:r>
              <a:rPr lang="is-IS" dirty="0" smtClean="0"/>
              <a:t> ísgerð, kökur, sælgæti, tannkrem.....</a:t>
            </a:r>
          </a:p>
          <a:p>
            <a:r>
              <a:rPr lang="is-IS" dirty="0" smtClean="0"/>
              <a:t>Notað í </a:t>
            </a:r>
            <a:r>
              <a:rPr lang="is-IS" b="1" dirty="0" smtClean="0"/>
              <a:t>matargerð</a:t>
            </a:r>
            <a:r>
              <a:rPr lang="is-IS" dirty="0" smtClean="0"/>
              <a:t> t.d. sushi.</a:t>
            </a:r>
          </a:p>
          <a:p>
            <a:r>
              <a:rPr lang="is-IS" b="1" dirty="0" smtClean="0"/>
              <a:t>Borðað </a:t>
            </a:r>
            <a:r>
              <a:rPr lang="is-IS" dirty="0" smtClean="0"/>
              <a:t>þurrkað, t.d. söl</a:t>
            </a:r>
          </a:p>
          <a:p>
            <a:r>
              <a:rPr lang="is-IS" b="1" dirty="0" smtClean="0"/>
              <a:t>Áburður</a:t>
            </a:r>
            <a:r>
              <a:rPr lang="is-IS" dirty="0" smtClean="0"/>
              <a:t> á tún/akra</a:t>
            </a:r>
            <a:endParaRPr lang="is-IS" dirty="0"/>
          </a:p>
        </p:txBody>
      </p:sp>
      <p:pic>
        <p:nvPicPr>
          <p:cNvPr id="3074" name="Picture 2" descr="C:\Documents and Settings\helga\Local Settings\Temporary Internet Files\Content.IE5\2LQ8H9OE\MC90001675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4581128"/>
            <a:ext cx="2056486" cy="1488643"/>
          </a:xfrm>
          <a:prstGeom prst="rect">
            <a:avLst/>
          </a:prstGeom>
          <a:noFill/>
        </p:spPr>
      </p:pic>
      <p:pic>
        <p:nvPicPr>
          <p:cNvPr id="3075" name="Picture 3" descr="C:\Documents and Settings\helga\Local Settings\Temporary Internet Files\Content.IE5\S4NM4KAW\MC90000175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3861048"/>
            <a:ext cx="1811426" cy="1562710"/>
          </a:xfrm>
          <a:prstGeom prst="rect">
            <a:avLst/>
          </a:prstGeom>
          <a:noFill/>
        </p:spPr>
      </p:pic>
      <p:pic>
        <p:nvPicPr>
          <p:cNvPr id="3076" name="Picture 4" descr="C:\Documents and Settings\helga\Local Settings\Temporary Internet Files\Content.IE5\AGZNILPY\MC90001332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352" y="260648"/>
            <a:ext cx="907538" cy="17902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Plöntusvifið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dirty="0"/>
              <a:t> </a:t>
            </a:r>
            <a:r>
              <a:rPr lang="is-IS" dirty="0" smtClean="0"/>
              <a:t>Plöntusvifið eru </a:t>
            </a:r>
            <a:r>
              <a:rPr lang="is-IS" b="1" dirty="0" smtClean="0"/>
              <a:t>einfruma </a:t>
            </a:r>
          </a:p>
          <a:p>
            <a:r>
              <a:rPr lang="is-IS" b="1" dirty="0" smtClean="0"/>
              <a:t>þörungar</a:t>
            </a:r>
          </a:p>
          <a:p>
            <a:r>
              <a:rPr lang="is-IS" dirty="0" smtClean="0"/>
              <a:t>Meginhluti plöntusvifsins eru:  </a:t>
            </a:r>
            <a:r>
              <a:rPr lang="is-IS" b="1" dirty="0" smtClean="0"/>
              <a:t>kísil</a:t>
            </a:r>
            <a:r>
              <a:rPr lang="is-IS" dirty="0" smtClean="0"/>
              <a:t>þörungar og </a:t>
            </a:r>
            <a:r>
              <a:rPr lang="is-IS" b="1" dirty="0" smtClean="0"/>
              <a:t>skoru</a:t>
            </a:r>
            <a:r>
              <a:rPr lang="is-IS" dirty="0" smtClean="0"/>
              <a:t>þörungar.</a:t>
            </a:r>
          </a:p>
          <a:p>
            <a:r>
              <a:rPr lang="is-IS" b="1" dirty="0" smtClean="0"/>
              <a:t>Kísilefnið </a:t>
            </a:r>
            <a:r>
              <a:rPr lang="is-IS" dirty="0" smtClean="0"/>
              <a:t>utan um þörunginn eru eins konar skeljar.</a:t>
            </a:r>
          </a:p>
          <a:p>
            <a:pPr>
              <a:buNone/>
            </a:pPr>
            <a:endParaRPr lang="is-IS" dirty="0"/>
          </a:p>
          <a:p>
            <a:r>
              <a:rPr lang="is-IS" dirty="0" smtClean="0"/>
              <a:t>Gefur frá sér </a:t>
            </a:r>
            <a:r>
              <a:rPr lang="is-IS" b="1" dirty="0" smtClean="0"/>
              <a:t>súrefni</a:t>
            </a:r>
            <a:r>
              <a:rPr lang="is-IS" dirty="0" smtClean="0"/>
              <a:t> (ljóstillífar) og er mikilvæg </a:t>
            </a:r>
            <a:r>
              <a:rPr lang="is-IS" b="1" dirty="0" smtClean="0"/>
              <a:t>fæða</a:t>
            </a:r>
            <a:r>
              <a:rPr lang="is-IS" dirty="0" smtClean="0"/>
              <a:t> fyrir aðrar lífverur.</a:t>
            </a:r>
          </a:p>
          <a:p>
            <a:pPr>
              <a:buNone/>
            </a:pPr>
            <a:endParaRPr lang="is-IS" dirty="0"/>
          </a:p>
        </p:txBody>
      </p:sp>
      <p:pic>
        <p:nvPicPr>
          <p:cNvPr id="9218" name="Picture 2" descr="C:\Documents and Settings\helga\Local Settings\Temporary Internet Files\Content.IE5\DMFFOT2E\MC90043730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76672"/>
            <a:ext cx="1984632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Frumdýr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Frumdýrir eru </a:t>
            </a:r>
            <a:r>
              <a:rPr lang="is-IS" b="1" dirty="0" smtClean="0"/>
              <a:t>einfruma</a:t>
            </a:r>
            <a:r>
              <a:rPr lang="is-IS" dirty="0" smtClean="0"/>
              <a:t> lífverur</a:t>
            </a:r>
          </a:p>
          <a:p>
            <a:r>
              <a:rPr lang="is-IS" dirty="0" smtClean="0"/>
              <a:t>Aðrar lífverur eru sennilega komin af þeim.</a:t>
            </a:r>
          </a:p>
          <a:p>
            <a:r>
              <a:rPr lang="is-IS" dirty="0" smtClean="0"/>
              <a:t>Lifa </a:t>
            </a:r>
            <a:r>
              <a:rPr lang="is-IS" b="1" dirty="0" smtClean="0"/>
              <a:t>í vatni </a:t>
            </a:r>
            <a:r>
              <a:rPr lang="is-IS" dirty="0" smtClean="0"/>
              <a:t>– anda </a:t>
            </a:r>
            <a:r>
              <a:rPr lang="is-IS" b="1" dirty="0" smtClean="0"/>
              <a:t>að sér súrefni.</a:t>
            </a:r>
          </a:p>
          <a:p>
            <a:r>
              <a:rPr lang="is-IS" dirty="0" smtClean="0"/>
              <a:t>Fjölga sér með </a:t>
            </a:r>
            <a:r>
              <a:rPr lang="is-IS" b="1" dirty="0" smtClean="0"/>
              <a:t>skiptingu.</a:t>
            </a:r>
          </a:p>
          <a:p>
            <a:r>
              <a:rPr lang="is-IS" dirty="0" smtClean="0"/>
              <a:t>Geta myndað </a:t>
            </a:r>
            <a:r>
              <a:rPr lang="is-IS" b="1" dirty="0" smtClean="0"/>
              <a:t>dvalargró</a:t>
            </a:r>
            <a:r>
              <a:rPr lang="is-IS" dirty="0" smtClean="0"/>
              <a:t> ef skilyrði verða óhagstæð.</a:t>
            </a:r>
            <a:endParaRPr lang="is-I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397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Lífheimurinn 3. kafli útdráttur</vt:lpstr>
      <vt:lpstr>Þörungar</vt:lpstr>
      <vt:lpstr>Þörungar</vt:lpstr>
      <vt:lpstr>Brúnþörungar</vt:lpstr>
      <vt:lpstr>Þörungar – nokkrar gerðir</vt:lpstr>
      <vt:lpstr>Rauðþörungar</vt:lpstr>
      <vt:lpstr>Nýting þörunga</vt:lpstr>
      <vt:lpstr>Plöntusvifið</vt:lpstr>
      <vt:lpstr>Frumdýr</vt:lpstr>
      <vt:lpstr>Frumdýr - dýrasvifið</vt:lpstr>
      <vt:lpstr>Ýmsar gerðir frumdýra</vt:lpstr>
      <vt:lpstr>Frumdýr - dýrasvifið</vt:lpstr>
      <vt:lpstr>Frumdýr – nokkrar gerðir</vt:lpstr>
      <vt:lpstr>Frumdýr sem skaðvaldar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Lífheimurinn 3. kafli útdráttur</dc:title>
  <dc:creator>helga</dc:creator>
  <cp:lastModifiedBy>helga</cp:lastModifiedBy>
  <cp:revision>2</cp:revision>
  <dcterms:created xsi:type="dcterms:W3CDTF">2011-10-17T15:52:30Z</dcterms:created>
  <dcterms:modified xsi:type="dcterms:W3CDTF">2011-10-17T15:54:33Z</dcterms:modified>
</cp:coreProperties>
</file>