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2423-D981-4D8A-B3D4-49A835A98900}" type="datetimeFigureOut">
              <a:rPr lang="is-IS" smtClean="0"/>
              <a:pPr/>
              <a:t>5.9.2011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061-47C5-416A-A692-025F207D64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2423-D981-4D8A-B3D4-49A835A98900}" type="datetimeFigureOut">
              <a:rPr lang="is-IS" smtClean="0"/>
              <a:pPr/>
              <a:t>5.9.2011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061-47C5-416A-A692-025F207D64D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2423-D981-4D8A-B3D4-49A835A98900}" type="datetimeFigureOut">
              <a:rPr lang="is-IS" smtClean="0"/>
              <a:pPr/>
              <a:t>5.9.2011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061-47C5-416A-A692-025F207D64D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2423-D981-4D8A-B3D4-49A835A98900}" type="datetimeFigureOut">
              <a:rPr lang="is-IS" smtClean="0"/>
              <a:pPr/>
              <a:t>5.9.2011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061-47C5-416A-A692-025F207D64D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2423-D981-4D8A-B3D4-49A835A98900}" type="datetimeFigureOut">
              <a:rPr lang="is-IS" smtClean="0"/>
              <a:pPr/>
              <a:t>5.9.2011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061-47C5-416A-A692-025F207D64D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2423-D981-4D8A-B3D4-49A835A98900}" type="datetimeFigureOut">
              <a:rPr lang="is-IS" smtClean="0"/>
              <a:pPr/>
              <a:t>5.9.2011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061-47C5-416A-A692-025F207D64D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2423-D981-4D8A-B3D4-49A835A98900}" type="datetimeFigureOut">
              <a:rPr lang="is-IS" smtClean="0"/>
              <a:pPr/>
              <a:t>5.9.2011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061-47C5-416A-A692-025F207D64D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2423-D981-4D8A-B3D4-49A835A98900}" type="datetimeFigureOut">
              <a:rPr lang="is-IS" smtClean="0"/>
              <a:pPr/>
              <a:t>5.9.2011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061-47C5-416A-A692-025F207D64D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2423-D981-4D8A-B3D4-49A835A98900}" type="datetimeFigureOut">
              <a:rPr lang="is-IS" smtClean="0"/>
              <a:pPr/>
              <a:t>5.9.2011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061-47C5-416A-A692-025F207D64D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2423-D981-4D8A-B3D4-49A835A98900}" type="datetimeFigureOut">
              <a:rPr lang="is-IS" smtClean="0"/>
              <a:pPr/>
              <a:t>5.9.2011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061-47C5-416A-A692-025F207D64D9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1402423-D981-4D8A-B3D4-49A835A98900}" type="datetimeFigureOut">
              <a:rPr lang="is-IS" smtClean="0"/>
              <a:pPr/>
              <a:t>5.9.2011</a:t>
            </a:fld>
            <a:endParaRPr lang="is-I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04BA061-47C5-416A-A692-025F207D64D9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1402423-D981-4D8A-B3D4-49A835A98900}" type="datetimeFigureOut">
              <a:rPr lang="is-IS" smtClean="0"/>
              <a:pPr/>
              <a:t>5.9.2011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04BA061-47C5-416A-A692-025F207D64D9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duMbjW2V9A&amp;feature=related" TargetMode="External"/><Relationship Id="rId2" Type="http://schemas.openxmlformats.org/officeDocument/2006/relationships/hyperlink" Target="http://www.youtube.com/watch?v=eEePs5nc-f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TW886gaZAI&amp;NR=1" TargetMode="External"/><Relationship Id="rId2" Type="http://schemas.openxmlformats.org/officeDocument/2006/relationships/hyperlink" Target="http://www.youtube.com/watch?v=Rpj0emEGSh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csB8VRz-cQ&amp;feature=related" TargetMode="External"/><Relationship Id="rId2" Type="http://schemas.openxmlformats.org/officeDocument/2006/relationships/hyperlink" Target="http://www.youtube.com/watch?v=tqOVYpkZ0q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6p9e0oolbm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watch?v=j3xPnEPNgZ8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kbIbGNtG0U&amp;playnext=1&amp;list=PL2009E13927F763C2" TargetMode="External"/><Relationship Id="rId2" Type="http://schemas.openxmlformats.org/officeDocument/2006/relationships/hyperlink" Target="http://www.youtube.com/watch?v=5kG18FYISa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BAKTERÍUR OG VEIRUR</a:t>
            </a:r>
            <a:br>
              <a:rPr lang="is-IS" dirty="0" smtClean="0"/>
            </a:br>
            <a:r>
              <a:rPr lang="is-IS" dirty="0" smtClean="0"/>
              <a:t>2. Kafli</a:t>
            </a:r>
            <a:br>
              <a:rPr lang="is-IS" dirty="0" smtClean="0"/>
            </a:br>
            <a:r>
              <a:rPr lang="is-IS" dirty="0" smtClean="0"/>
              <a:t>Lífheimurinn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100134"/>
          </a:xfrm>
        </p:spPr>
        <p:txBody>
          <a:bodyPr/>
          <a:lstStyle/>
          <a:p>
            <a:r>
              <a:rPr lang="is-IS" dirty="0" smtClean="0"/>
              <a:t>Þorkell, Magga Gauja og Helga María</a:t>
            </a:r>
          </a:p>
          <a:p>
            <a:r>
              <a:rPr lang="is-IS" dirty="0" smtClean="0"/>
              <a:t>Garðaskóli</a:t>
            </a:r>
          </a:p>
          <a:p>
            <a:r>
              <a:rPr lang="is-IS" dirty="0" smtClean="0"/>
              <a:t>Haust 2011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Búklykt og andfýla	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Bakteríur valda einnig:</a:t>
            </a:r>
          </a:p>
          <a:p>
            <a:pPr>
              <a:buFont typeface="Wingdings" pitchFamily="2" charset="2"/>
              <a:buChar char="v"/>
            </a:pPr>
            <a:r>
              <a:rPr lang="is-IS" dirty="0" smtClean="0"/>
              <a:t>	Svitalykt</a:t>
            </a:r>
          </a:p>
          <a:p>
            <a:pPr>
              <a:buFont typeface="Wingdings" pitchFamily="2" charset="2"/>
              <a:buChar char="v"/>
            </a:pPr>
            <a:r>
              <a:rPr lang="is-IS" dirty="0" smtClean="0"/>
              <a:t>	Andfýlu</a:t>
            </a:r>
          </a:p>
          <a:p>
            <a:pPr>
              <a:buFont typeface="Wingdings" pitchFamily="2" charset="2"/>
              <a:buChar char="v"/>
            </a:pPr>
            <a:r>
              <a:rPr lang="is-IS" dirty="0" smtClean="0"/>
              <a:t>	Prumpufýlu</a:t>
            </a:r>
          </a:p>
          <a:p>
            <a:pPr>
              <a:buFont typeface="Wingdings" pitchFamily="2" charset="2"/>
              <a:buChar char="v"/>
            </a:pPr>
            <a:r>
              <a:rPr lang="is-IS" dirty="0" smtClean="0"/>
              <a:t>	Tannskemmdum</a:t>
            </a:r>
          </a:p>
          <a:p>
            <a:pPr>
              <a:buFont typeface="Wingdings" pitchFamily="2" charset="2"/>
              <a:buChar char="v"/>
            </a:pPr>
            <a:r>
              <a:rPr lang="is-IS" dirty="0" smtClean="0"/>
              <a:t>  	Bólum o.</a:t>
            </a:r>
            <a:r>
              <a:rPr lang="is-IS" dirty="0" err="1" smtClean="0"/>
              <a:t>fl</a:t>
            </a:r>
            <a:endParaRPr lang="is-IS" dirty="0" smtClean="0"/>
          </a:p>
        </p:txBody>
      </p:sp>
      <p:pic>
        <p:nvPicPr>
          <p:cNvPr id="4" name="Picture 3" descr="istock_000002439257med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1571612"/>
            <a:ext cx="1785950" cy="2666326"/>
          </a:xfrm>
          <a:prstGeom prst="rect">
            <a:avLst/>
          </a:prstGeom>
        </p:spPr>
      </p:pic>
      <p:pic>
        <p:nvPicPr>
          <p:cNvPr id="5" name="Picture 4" descr="1296778398-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928802"/>
            <a:ext cx="2071702" cy="2071702"/>
          </a:xfrm>
          <a:prstGeom prst="rect">
            <a:avLst/>
          </a:prstGeom>
        </p:spPr>
      </p:pic>
      <p:pic>
        <p:nvPicPr>
          <p:cNvPr id="6" name="Picture 5" descr="imagesCAW77NW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4429132"/>
            <a:ext cx="2105025" cy="2171700"/>
          </a:xfrm>
          <a:prstGeom prst="rect">
            <a:avLst/>
          </a:prstGeom>
        </p:spPr>
      </p:pic>
      <p:pic>
        <p:nvPicPr>
          <p:cNvPr id="7" name="Picture 6" descr="bad_teeth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5072074"/>
            <a:ext cx="2714644" cy="1452019"/>
          </a:xfrm>
          <a:prstGeom prst="rect">
            <a:avLst/>
          </a:prstGeom>
        </p:spPr>
      </p:pic>
      <p:pic>
        <p:nvPicPr>
          <p:cNvPr id="8" name="Picture 7" descr="1412886_f2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4500570"/>
            <a:ext cx="1643074" cy="2066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EN MUNA SAMT ALLTAF AÐ...	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FLESTAR BAKTERÍUR ERU GÓÐAR OG SJÁ UM AÐ VERJA OKKUR FYRIR:</a:t>
            </a:r>
          </a:p>
          <a:p>
            <a:pPr>
              <a:buNone/>
            </a:pPr>
            <a:endParaRPr lang="is-IS" dirty="0" smtClean="0"/>
          </a:p>
          <a:p>
            <a:pPr>
              <a:buNone/>
            </a:pPr>
            <a:endParaRPr lang="is-IS" dirty="0" smtClean="0"/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	SJÚKDÓMUM</a:t>
            </a:r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	BÆTA MELTINGUNA</a:t>
            </a:r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	BÚA TIL VÍTAMÍN</a:t>
            </a:r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	SUNDRA DAUÐUM LÍFVERUM</a:t>
            </a:r>
          </a:p>
          <a:p>
            <a:pPr>
              <a:buFont typeface="Wingdings" pitchFamily="2" charset="2"/>
              <a:buChar char="Ø"/>
            </a:pPr>
            <a:r>
              <a:rPr lang="is-IS" dirty="0" smtClean="0"/>
              <a:t>	HALDA OKKUR HEILBRIGÐUM O.FL</a:t>
            </a:r>
          </a:p>
        </p:txBody>
      </p:sp>
      <p:pic>
        <p:nvPicPr>
          <p:cNvPr id="4" name="Picture 3" descr="goodgu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071810"/>
            <a:ext cx="3286148" cy="1827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PENSILÍN OG BÓLUEFNI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Sýklalyf drepa bakteríur.</a:t>
            </a:r>
          </a:p>
          <a:p>
            <a:r>
              <a:rPr lang="is-IS" dirty="0" err="1" smtClean="0">
                <a:hlinkClick r:id="rId2"/>
              </a:rPr>
              <a:t>Pensilín</a:t>
            </a:r>
            <a:r>
              <a:rPr lang="is-IS" dirty="0" smtClean="0">
                <a:hlinkClick r:id="rId2"/>
              </a:rPr>
              <a:t> er algengt sýklalyf.</a:t>
            </a:r>
            <a:endParaRPr lang="is-IS" dirty="0" smtClean="0"/>
          </a:p>
          <a:p>
            <a:r>
              <a:rPr lang="is-IS" dirty="0" smtClean="0"/>
              <a:t>Bólusetningar verja okkur gegn sjúkdómum t.d kíghósta, stífkrampa og berklum. </a:t>
            </a:r>
          </a:p>
          <a:p>
            <a:r>
              <a:rPr lang="is-IS" dirty="0" smtClean="0"/>
              <a:t>Með </a:t>
            </a:r>
            <a:r>
              <a:rPr lang="is-IS" dirty="0" smtClean="0">
                <a:hlinkClick r:id="rId3"/>
              </a:rPr>
              <a:t>bólusetningum</a:t>
            </a:r>
            <a:r>
              <a:rPr lang="is-IS" dirty="0" smtClean="0"/>
              <a:t> er sprautað í okkur ,,dauðum” bakteríum sem eru sjúkdómsvaldandi og líkaminn myndar mótefni sem býr í okkur lengi, lengi.</a:t>
            </a:r>
          </a:p>
          <a:p>
            <a:endParaRPr lang="is-IS" dirty="0" smtClean="0"/>
          </a:p>
          <a:p>
            <a:endParaRPr lang="is-IS" dirty="0"/>
          </a:p>
        </p:txBody>
      </p:sp>
      <p:pic>
        <p:nvPicPr>
          <p:cNvPr id="2050" name="Picture 2" descr="C:\Documents and Settings\margretm\Local Settings\Temporary Internet Files\Content.IE5\QZQFYL5L\MC90001697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929198"/>
            <a:ext cx="2075688" cy="1466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VEIRUR/VÍRUS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900626"/>
          </a:xfrm>
        </p:spPr>
        <p:txBody>
          <a:bodyPr/>
          <a:lstStyle/>
          <a:p>
            <a:r>
              <a:rPr lang="is-IS" dirty="0" smtClean="0"/>
              <a:t>Veirur eru miklu minni en bakteríur.</a:t>
            </a:r>
          </a:p>
          <a:p>
            <a:r>
              <a:rPr lang="is-IS" dirty="0" smtClean="0"/>
              <a:t>Líkt og bakteríur geta veirur verið lengi í dvala og vaknað síðan til lífs á ný.</a:t>
            </a:r>
          </a:p>
          <a:p>
            <a:r>
              <a:rPr lang="is-IS" dirty="0" smtClean="0">
                <a:hlinkClick r:id="rId2"/>
              </a:rPr>
              <a:t>Veirur geta EKKI fjölgað sér á eigin spýtur (eins og bakteríur), þær VERÐA að fjölga sér inní LIFANDI frumum.</a:t>
            </a:r>
            <a:endParaRPr lang="is-IS" dirty="0" smtClean="0"/>
          </a:p>
          <a:p>
            <a:r>
              <a:rPr lang="is-IS" dirty="0" smtClean="0">
                <a:hlinkClick r:id="rId3"/>
              </a:rPr>
              <a:t>Veiran ræðst inní frumur og þvingar þær til að framleiða nýjar veirur í stórum stíl.</a:t>
            </a:r>
            <a:endParaRPr lang="is-IS" dirty="0" smtClean="0"/>
          </a:p>
          <a:p>
            <a:endParaRPr lang="is-IS" dirty="0"/>
          </a:p>
        </p:txBody>
      </p:sp>
      <p:pic>
        <p:nvPicPr>
          <p:cNvPr id="4" name="Picture 3" descr="vir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5000636"/>
            <a:ext cx="1714512" cy="172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Týpisk</a:t>
            </a:r>
            <a:r>
              <a:rPr lang="is-IS" dirty="0" smtClean="0"/>
              <a:t> veira</a:t>
            </a:r>
            <a:endParaRPr lang="is-IS" dirty="0"/>
          </a:p>
        </p:txBody>
      </p:sp>
      <p:pic>
        <p:nvPicPr>
          <p:cNvPr id="4" name="Content Placeholder 3" descr="3833206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714488"/>
            <a:ext cx="4429156" cy="45071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Svona fjölga þær sér:</a:t>
            </a:r>
            <a:endParaRPr lang="is-IS" dirty="0"/>
          </a:p>
        </p:txBody>
      </p:sp>
      <p:pic>
        <p:nvPicPr>
          <p:cNvPr id="4" name="Content Placeholder 3" descr="19Virus Reprodu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500174"/>
            <a:ext cx="5710642" cy="50670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Inflúensa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4757750"/>
          </a:xfrm>
        </p:spPr>
        <p:txBody>
          <a:bodyPr/>
          <a:lstStyle/>
          <a:p>
            <a:r>
              <a:rPr lang="is-IS" dirty="0" smtClean="0"/>
              <a:t>Margs konar kvefpestir og inflúensa stafa af veirum. </a:t>
            </a:r>
          </a:p>
          <a:p>
            <a:r>
              <a:rPr lang="is-IS" dirty="0" smtClean="0"/>
              <a:t>Venjuleg sýklalyf (</a:t>
            </a:r>
            <a:r>
              <a:rPr lang="is-IS" dirty="0" err="1" smtClean="0"/>
              <a:t>pensilín</a:t>
            </a:r>
            <a:r>
              <a:rPr lang="is-IS" dirty="0" smtClean="0"/>
              <a:t>) duga EKKI gegn veirum og verður því líkaminn að takast á við veirurnar sjálfur með hvíld.</a:t>
            </a:r>
          </a:p>
          <a:p>
            <a:r>
              <a:rPr lang="is-IS" dirty="0" smtClean="0"/>
              <a:t>Rétt upp hönd sem fengu svínaflensuna?</a:t>
            </a:r>
            <a:endParaRPr lang="is-IS" dirty="0"/>
          </a:p>
        </p:txBody>
      </p:sp>
      <p:pic>
        <p:nvPicPr>
          <p:cNvPr id="1026" name="Picture 2" descr="C:\Documents and Settings\margretm\Local Settings\Temporary Internet Files\Content.IE5\8P8T1TMD\MC9000533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000636"/>
            <a:ext cx="1500198" cy="1667250"/>
          </a:xfrm>
          <a:prstGeom prst="rect">
            <a:avLst/>
          </a:prstGeom>
          <a:noFill/>
        </p:spPr>
      </p:pic>
      <p:pic>
        <p:nvPicPr>
          <p:cNvPr id="1027" name="Picture 3" descr="C:\Documents and Settings\margretm\Local Settings\Temporary Internet Files\Content.IE5\QZQFYL5L\MP90044442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786322"/>
            <a:ext cx="1285884" cy="1926554"/>
          </a:xfrm>
          <a:prstGeom prst="rect">
            <a:avLst/>
          </a:prstGeom>
          <a:noFill/>
        </p:spPr>
      </p:pic>
      <p:pic>
        <p:nvPicPr>
          <p:cNvPr id="1029" name="Picture 5" descr="C:\Documents and Settings\margretm\Local Settings\Temporary Internet Files\Content.IE5\BPJUXQO4\MM900040928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786322"/>
            <a:ext cx="2071702" cy="1821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Í þessum kafla lærum við að...	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Að bakteríur eru smáar lífverur og þær geta fjölgað sér hratt.</a:t>
            </a:r>
          </a:p>
          <a:p>
            <a:r>
              <a:rPr lang="is-IS" dirty="0" smtClean="0"/>
              <a:t>Að flestar bakteríur eru gagnlegar en sumar þeirra valda sjúkdómum hjá okkur.</a:t>
            </a:r>
          </a:p>
          <a:p>
            <a:r>
              <a:rPr lang="is-IS" dirty="0" smtClean="0"/>
              <a:t>Að veirur fjölga sér bara í lifandi frumum.</a:t>
            </a:r>
            <a:endParaRPr lang="is-IS" dirty="0"/>
          </a:p>
        </p:txBody>
      </p:sp>
      <p:pic>
        <p:nvPicPr>
          <p:cNvPr id="1026" name="Picture 2" descr="C:\Documents and Settings\margretm\Local Settings\Temporary Internet Files\Content.IE5\8P8T1TMD\MC9004324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857760"/>
            <a:ext cx="1873250" cy="1727200"/>
          </a:xfrm>
          <a:prstGeom prst="rect">
            <a:avLst/>
          </a:prstGeom>
          <a:noFill/>
        </p:spPr>
      </p:pic>
      <p:pic>
        <p:nvPicPr>
          <p:cNvPr id="1028" name="Picture 4" descr="C:\Documents and Settings\margretm\Local Settings\Temporary Internet Files\Content.IE5\0CCXMNC2\MC90005339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72074"/>
            <a:ext cx="1256386" cy="1396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Bakteríur	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>
                <a:hlinkClick r:id="rId2"/>
              </a:rPr>
              <a:t>Bakteríur lifa nánast alls staðar, út um allt, á öllu, </a:t>
            </a:r>
            <a:r>
              <a:rPr lang="is-IS" dirty="0" err="1" smtClean="0">
                <a:hlinkClick r:id="rId2"/>
              </a:rPr>
              <a:t>oní</a:t>
            </a:r>
            <a:r>
              <a:rPr lang="is-IS" dirty="0" smtClean="0">
                <a:hlinkClick r:id="rId2"/>
              </a:rPr>
              <a:t> öllu...</a:t>
            </a:r>
            <a:endParaRPr lang="is-IS" dirty="0" smtClean="0"/>
          </a:p>
          <a:p>
            <a:r>
              <a:rPr lang="is-IS" dirty="0" smtClean="0"/>
              <a:t>Þær sjást ekki með berum augum, það þarf að nota </a:t>
            </a:r>
            <a:r>
              <a:rPr lang="is-IS" b="1" dirty="0" smtClean="0"/>
              <a:t>smásjá</a:t>
            </a:r>
            <a:r>
              <a:rPr lang="is-IS" dirty="0" smtClean="0"/>
              <a:t> til að greina þær.</a:t>
            </a:r>
          </a:p>
          <a:p>
            <a:r>
              <a:rPr lang="is-IS" dirty="0" smtClean="0"/>
              <a:t>Lífverur sem eru svona smáar kallast </a:t>
            </a:r>
            <a:r>
              <a:rPr lang="is-IS" b="1" dirty="0" smtClean="0"/>
              <a:t>örverur.</a:t>
            </a:r>
          </a:p>
          <a:p>
            <a:r>
              <a:rPr lang="is-IS" dirty="0" smtClean="0">
                <a:hlinkClick r:id="rId3"/>
              </a:rPr>
              <a:t>Bakteríur eru gerðar úr </a:t>
            </a:r>
            <a:r>
              <a:rPr lang="is-IS" b="1" dirty="0" smtClean="0">
                <a:hlinkClick r:id="rId3"/>
              </a:rPr>
              <a:t>EINNI</a:t>
            </a:r>
            <a:r>
              <a:rPr lang="is-IS" dirty="0" smtClean="0">
                <a:hlinkClick r:id="rId3"/>
              </a:rPr>
              <a:t> frumu, sem er með </a:t>
            </a:r>
            <a:r>
              <a:rPr lang="is-IS" b="1" dirty="0" smtClean="0">
                <a:hlinkClick r:id="rId3"/>
              </a:rPr>
              <a:t>EKKI</a:t>
            </a:r>
            <a:r>
              <a:rPr lang="is-IS" dirty="0" smtClean="0">
                <a:hlinkClick r:id="rId3"/>
              </a:rPr>
              <a:t> með kjarna (dreifkjörnungar).</a:t>
            </a:r>
            <a:endParaRPr lang="is-IS" dirty="0" smtClean="0"/>
          </a:p>
          <a:p>
            <a:pPr>
              <a:buNone/>
            </a:pPr>
            <a:endParaRPr lang="is-IS" dirty="0"/>
          </a:p>
        </p:txBody>
      </p:sp>
      <p:pic>
        <p:nvPicPr>
          <p:cNvPr id="4" name="Picture 3" descr="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5572140"/>
            <a:ext cx="47149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Tegundir baktería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s-IS" dirty="0" smtClean="0">
                <a:hlinkClick r:id="rId2"/>
              </a:rPr>
              <a:t>Til eru 3 mismunandi tegundir baktería:</a:t>
            </a:r>
            <a:endParaRPr lang="is-IS" dirty="0" smtClean="0"/>
          </a:p>
          <a:p>
            <a:pPr>
              <a:buFont typeface="Wingdings" pitchFamily="2" charset="2"/>
              <a:buChar char="v"/>
            </a:pPr>
            <a:r>
              <a:rPr lang="is-IS" dirty="0" smtClean="0"/>
              <a:t>	KÚLULAGA (</a:t>
            </a:r>
            <a:r>
              <a:rPr lang="is-IS" sz="2400" dirty="0" smtClean="0"/>
              <a:t>kallast líka </a:t>
            </a:r>
            <a:r>
              <a:rPr lang="is-IS" sz="2400" dirty="0" err="1" smtClean="0"/>
              <a:t>hnettlur</a:t>
            </a:r>
            <a:r>
              <a:rPr lang="is-IS" sz="2400" dirty="0" smtClean="0"/>
              <a:t> eða kokkar)</a:t>
            </a:r>
          </a:p>
          <a:p>
            <a:pPr>
              <a:buFont typeface="Wingdings" pitchFamily="2" charset="2"/>
              <a:buChar char="v"/>
            </a:pPr>
            <a:r>
              <a:rPr lang="is-IS" dirty="0" smtClean="0"/>
              <a:t>	STAFLAGA</a:t>
            </a:r>
          </a:p>
          <a:p>
            <a:pPr>
              <a:buFont typeface="Wingdings" pitchFamily="2" charset="2"/>
              <a:buChar char="v"/>
            </a:pPr>
            <a:r>
              <a:rPr lang="is-IS" dirty="0" smtClean="0"/>
              <a:t>	GORMBAKTERÍUR</a:t>
            </a:r>
          </a:p>
          <a:p>
            <a:pPr>
              <a:buNone/>
            </a:pPr>
            <a:r>
              <a:rPr lang="is-IS" dirty="0" smtClean="0"/>
              <a:t> </a:t>
            </a:r>
          </a:p>
        </p:txBody>
      </p:sp>
      <p:pic>
        <p:nvPicPr>
          <p:cNvPr id="5" name="Picture 4" descr="220px-Bacteria_morphologic_forms_simplified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900467"/>
            <a:ext cx="6572296" cy="2957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Dæmi um tegundir baktería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err="1" smtClean="0">
                <a:hlinkClick r:id="rId2"/>
              </a:rPr>
              <a:t>Staphylococcus</a:t>
            </a:r>
            <a:r>
              <a:rPr lang="is-IS" dirty="0" smtClean="0">
                <a:hlinkClick r:id="rId2"/>
              </a:rPr>
              <a:t> </a:t>
            </a:r>
            <a:r>
              <a:rPr lang="is-IS" dirty="0" err="1" smtClean="0">
                <a:hlinkClick r:id="rId2"/>
              </a:rPr>
              <a:t>aureus</a:t>
            </a:r>
            <a:endParaRPr lang="is-IS" dirty="0"/>
          </a:p>
        </p:txBody>
      </p:sp>
      <p:pic>
        <p:nvPicPr>
          <p:cNvPr id="4" name="Content Placeholder 3" descr="Staphylococcus_aureus_Gra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10086"/>
            <a:ext cx="4040188" cy="3030141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43116"/>
            <a:ext cx="4041775" cy="4429156"/>
          </a:xfrm>
        </p:spPr>
        <p:txBody>
          <a:bodyPr>
            <a:normAutofit lnSpcReduction="10000"/>
          </a:bodyPr>
          <a:lstStyle/>
          <a:p>
            <a:r>
              <a:rPr lang="is-IS" dirty="0" err="1" smtClean="0">
                <a:solidFill>
                  <a:schemeClr val="tx2"/>
                </a:solidFill>
              </a:rPr>
              <a:t>Staphylococcus</a:t>
            </a:r>
            <a:r>
              <a:rPr lang="is-IS" dirty="0" smtClean="0">
                <a:solidFill>
                  <a:schemeClr val="tx2"/>
                </a:solidFill>
              </a:rPr>
              <a:t> </a:t>
            </a:r>
            <a:r>
              <a:rPr lang="is-IS" dirty="0" err="1" smtClean="0">
                <a:solidFill>
                  <a:schemeClr val="tx2"/>
                </a:solidFill>
              </a:rPr>
              <a:t>aureus</a:t>
            </a:r>
            <a:r>
              <a:rPr lang="is-IS" dirty="0" smtClean="0">
                <a:solidFill>
                  <a:schemeClr val="tx2"/>
                </a:solidFill>
              </a:rPr>
              <a:t> er mjög útbreidd í </a:t>
            </a:r>
            <a:r>
              <a:rPr lang="is-IS" dirty="0" err="1" smtClean="0">
                <a:solidFill>
                  <a:schemeClr val="tx2"/>
                </a:solidFill>
              </a:rPr>
              <a:t>náttúruni</a:t>
            </a:r>
            <a:r>
              <a:rPr lang="is-IS" dirty="0" smtClean="0">
                <a:solidFill>
                  <a:schemeClr val="tx2"/>
                </a:solidFill>
              </a:rPr>
              <a:t> og finnst hún m.a. oft í normalflóru manna í nefi, koki og á húð.</a:t>
            </a:r>
          </a:p>
          <a:p>
            <a:r>
              <a:rPr lang="is-IS" dirty="0" smtClean="0">
                <a:solidFill>
                  <a:schemeClr val="tx2"/>
                </a:solidFill>
              </a:rPr>
              <a:t> </a:t>
            </a:r>
            <a:r>
              <a:rPr lang="is-IS" dirty="0" smtClean="0"/>
              <a:t>Bakterían er sjúkdómsvaldandi þegar hún kemst í opin sár og veldur graftrarígerðum, blóð-, bein- og liðsýkingum, kýlum á húð (</a:t>
            </a:r>
            <a:r>
              <a:rPr lang="is-IS" dirty="0" err="1" smtClean="0"/>
              <a:t>abcess</a:t>
            </a:r>
            <a:r>
              <a:rPr lang="is-IS" dirty="0" smtClean="0"/>
              <a:t>) og einnig matareitrunum.</a:t>
            </a:r>
          </a:p>
          <a:p>
            <a:endParaRPr lang="is-I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is-IS" dirty="0" err="1" smtClean="0"/>
              <a:t>Streptococcus</a:t>
            </a:r>
            <a:r>
              <a:rPr lang="is-IS" dirty="0" smtClean="0"/>
              <a:t> </a:t>
            </a:r>
            <a:r>
              <a:rPr lang="is-IS" dirty="0" err="1" smtClean="0"/>
              <a:t>pyogenes</a:t>
            </a:r>
            <a:r>
              <a:rPr lang="is-IS" dirty="0" smtClean="0"/>
              <a:t> </a:t>
            </a:r>
            <a:endParaRPr lang="is-IS" dirty="0"/>
          </a:p>
        </p:txBody>
      </p:sp>
      <p:pic>
        <p:nvPicPr>
          <p:cNvPr id="7" name="Content Placeholder 6" descr="611px-Streptococcus_pyogenes_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2571720"/>
            <a:ext cx="4364863" cy="428628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n-NO" sz="3600" dirty="0" smtClean="0"/>
              <a:t>er algengasta og meinvirkasta hálsbólgu bakterían</a:t>
            </a:r>
            <a:endParaRPr lang="is-I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Matareitrun.....niðurgangur....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SPERÐILABAKTERÍA	</a:t>
            </a:r>
            <a:endParaRPr lang="is-IS" dirty="0"/>
          </a:p>
        </p:txBody>
      </p:sp>
      <p:pic>
        <p:nvPicPr>
          <p:cNvPr id="7" name="Content Placeholder 6" descr="botulism_0202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2571744"/>
            <a:ext cx="3428209" cy="383391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s-IS" dirty="0" smtClean="0"/>
              <a:t>E.COLI </a:t>
            </a:r>
            <a:endParaRPr lang="is-IS" dirty="0"/>
          </a:p>
        </p:txBody>
      </p:sp>
      <p:pic>
        <p:nvPicPr>
          <p:cNvPr id="8" name="Content Placeholder 7" descr="Picture 3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22748" y="2449513"/>
            <a:ext cx="3086329" cy="3951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Bakteríur voru fyrstu...</a:t>
            </a:r>
            <a:endParaRPr lang="is-I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4282" y="1571613"/>
            <a:ext cx="8472518" cy="5072098"/>
          </a:xfrm>
        </p:spPr>
        <p:txBody>
          <a:bodyPr/>
          <a:lstStyle/>
          <a:p>
            <a:r>
              <a:rPr lang="is-IS" dirty="0" smtClean="0"/>
              <a:t>lifandi verurnar á jörðinni.</a:t>
            </a:r>
          </a:p>
          <a:p>
            <a:r>
              <a:rPr lang="is-IS" b="1" dirty="0" smtClean="0"/>
              <a:t>Blábakteríur </a:t>
            </a:r>
            <a:r>
              <a:rPr lang="is-IS" dirty="0" smtClean="0"/>
              <a:t>innihéldu </a:t>
            </a:r>
            <a:r>
              <a:rPr lang="is-IS" b="1" dirty="0" smtClean="0"/>
              <a:t>grænukorn</a:t>
            </a:r>
            <a:r>
              <a:rPr lang="is-IS" dirty="0" smtClean="0"/>
              <a:t> og gátu myndað </a:t>
            </a:r>
            <a:r>
              <a:rPr lang="is-IS" b="1" dirty="0" smtClean="0"/>
              <a:t>súrefni</a:t>
            </a:r>
            <a:r>
              <a:rPr lang="is-IS" dirty="0" smtClean="0"/>
              <a:t> og því jókst súrefni á jörðinni.</a:t>
            </a:r>
          </a:p>
          <a:p>
            <a:r>
              <a:rPr lang="is-IS" dirty="0" smtClean="0"/>
              <a:t>Flestar bakteríur fjölga sér með </a:t>
            </a:r>
            <a:r>
              <a:rPr lang="is-IS" b="1" dirty="0" smtClean="0"/>
              <a:t>að skipta sér í tvennt.</a:t>
            </a:r>
          </a:p>
          <a:p>
            <a:r>
              <a:rPr lang="is-IS" dirty="0" smtClean="0"/>
              <a:t>1. baktería </a:t>
            </a:r>
            <a:r>
              <a:rPr lang="is-IS" b="1" dirty="0" smtClean="0"/>
              <a:t>&gt;</a:t>
            </a:r>
            <a:r>
              <a:rPr lang="is-IS" dirty="0" smtClean="0"/>
              <a:t> mörg milljón á einum sólahring.</a:t>
            </a:r>
          </a:p>
          <a:p>
            <a:r>
              <a:rPr lang="is-IS" dirty="0" smtClean="0"/>
              <a:t>Ef </a:t>
            </a:r>
            <a:r>
              <a:rPr lang="is-IS" dirty="0" err="1" smtClean="0"/>
              <a:t>dvalaskylirði</a:t>
            </a:r>
            <a:r>
              <a:rPr lang="is-IS" dirty="0" smtClean="0"/>
              <a:t> versna hjá bakteríum mynda þær um sig </a:t>
            </a:r>
            <a:r>
              <a:rPr lang="is-IS" b="1" dirty="0" smtClean="0"/>
              <a:t>dvalagró </a:t>
            </a:r>
            <a:r>
              <a:rPr lang="is-IS" dirty="0" smtClean="0"/>
              <a:t>og ,,sofna” þangað til aðstæður batna.... </a:t>
            </a:r>
          </a:p>
        </p:txBody>
      </p:sp>
      <p:pic>
        <p:nvPicPr>
          <p:cNvPr id="8" name="Picture 7" descr="bacteri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50" y="5535828"/>
            <a:ext cx="1785950" cy="1322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Bakteríur og hringrásin	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612"/>
            <a:ext cx="8472518" cy="5286387"/>
          </a:xfrm>
        </p:spPr>
        <p:txBody>
          <a:bodyPr>
            <a:normAutofit/>
          </a:bodyPr>
          <a:lstStyle/>
          <a:p>
            <a:r>
              <a:rPr lang="is-IS" dirty="0" smtClean="0"/>
              <a:t>Fæstar bakteríur hafa blaðgrænu (líkt og blábaktería) og þurfa þess vegna að finna sér næringu.</a:t>
            </a:r>
          </a:p>
          <a:p>
            <a:r>
              <a:rPr lang="is-IS" dirty="0" smtClean="0"/>
              <a:t>Þess vegna lifa þær á öðrum lífverum, hvort sem þær eru lifandi eða dauðar.</a:t>
            </a:r>
          </a:p>
          <a:p>
            <a:r>
              <a:rPr lang="is-IS" dirty="0" smtClean="0">
                <a:hlinkClick r:id="rId2"/>
              </a:rPr>
              <a:t>Þegar baktería nærist á t.d dauðri plöntu tekur hún þátt í niðurbroti/rotnun hennar ásamt sveppum o.</a:t>
            </a:r>
            <a:r>
              <a:rPr lang="is-IS" dirty="0" err="1" smtClean="0">
                <a:hlinkClick r:id="rId2"/>
              </a:rPr>
              <a:t>fl</a:t>
            </a:r>
            <a:endParaRPr lang="is-IS" dirty="0" smtClean="0"/>
          </a:p>
          <a:p>
            <a:r>
              <a:rPr lang="is-IS" dirty="0" smtClean="0">
                <a:hlinkClick r:id="rId3"/>
              </a:rPr>
              <a:t>Lífverur sem sjá um rotnun kallast </a:t>
            </a:r>
            <a:r>
              <a:rPr lang="is-IS" b="1" dirty="0" smtClean="0">
                <a:hlinkClick r:id="rId3"/>
              </a:rPr>
              <a:t>SUNDRENDUR.</a:t>
            </a:r>
            <a:endParaRPr lang="is-I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153</TotalTime>
  <Words>502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Module</vt:lpstr>
      <vt:lpstr>BAKTERÍUR OG VEIRUR 2. Kafli Lífheimurinn</vt:lpstr>
      <vt:lpstr>Í þessum kafla lærum við að... </vt:lpstr>
      <vt:lpstr>Bakteríur </vt:lpstr>
      <vt:lpstr>Tegundir baktería</vt:lpstr>
      <vt:lpstr>Dæmi um tegundir baktería</vt:lpstr>
      <vt:lpstr>Slide 6</vt:lpstr>
      <vt:lpstr>Matareitrun.....niðurgangur....</vt:lpstr>
      <vt:lpstr>Bakteríur voru fyrstu...</vt:lpstr>
      <vt:lpstr>Bakteríur og hringrásin </vt:lpstr>
      <vt:lpstr>Búklykt og andfýla </vt:lpstr>
      <vt:lpstr>EN MUNA SAMT ALLTAF AÐ... </vt:lpstr>
      <vt:lpstr>PENSILÍN OG BÓLUEFNI</vt:lpstr>
      <vt:lpstr>VEIRUR/VÍRUS</vt:lpstr>
      <vt:lpstr>Týpisk veira</vt:lpstr>
      <vt:lpstr>Svona fjölga þær sér:</vt:lpstr>
      <vt:lpstr>Inflúensa</vt:lpstr>
    </vt:vector>
  </TitlesOfParts>
  <Company>Garðabær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BAKTERÍUR OG VEIRUR 2. Kafli Lífheimurinn</dc:title>
  <dc:creator>margretm</dc:creator>
  <cp:lastModifiedBy>margretm</cp:lastModifiedBy>
  <cp:revision>49</cp:revision>
  <dcterms:created xsi:type="dcterms:W3CDTF">2011-08-19T10:27:52Z</dcterms:created>
  <dcterms:modified xsi:type="dcterms:W3CDTF">2011-09-05T11:09:00Z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1563396636</vt:i4>
  </property>
  <property fmtid="{D5CDD505-2E9C-101B-9397-08002B2CF9AE}" pid="3" name="_NewReviewCycle">
    <vt:lpwstr/>
  </property>
  <property fmtid="{D5CDD505-2E9C-101B-9397-08002B2CF9AE}" pid="4" name="_EmailSubject">
    <vt:lpwstr>v/Náttúrufr. glósur á netið</vt:lpwstr>
  </property>
  <property fmtid="{D5CDD505-2E9C-101B-9397-08002B2CF9AE}" pid="5" name="_AuthorEmail">
    <vt:lpwstr>Margretm@gardaskoli.is</vt:lpwstr>
  </property>
  <property fmtid="{D5CDD505-2E9C-101B-9397-08002B2CF9AE}" pid="6" name="_AuthorEmailDisplayName">
    <vt:lpwstr>Margrét Magnúsdóttir</vt:lpwstr>
  </property>
</Properties>
</file>