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s-I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s-I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1AE633-990F-4B3E-B56F-5B63F709DD7E}" type="datetimeFigureOut">
              <a:rPr lang="is-IS" smtClean="0"/>
              <a:pPr/>
              <a:t>17.8.2011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CEA497-9A10-4BF2-B5AA-797F8B304570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fNyq4A08mT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outube.com/watch?v=cKX2gAJX7j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AUlmha1EPg&amp;feature=related" TargetMode="External"/><Relationship Id="rId2" Type="http://schemas.openxmlformats.org/officeDocument/2006/relationships/hyperlink" Target="http://www.youtube.com/watch?v=gcVg3PnoI1Y&amp;feature=relate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LÍFHEIMURINN</a:t>
            </a:r>
            <a:br>
              <a:rPr lang="is-IS" dirty="0" smtClean="0"/>
            </a:br>
            <a:r>
              <a:rPr lang="is-IS" dirty="0" smtClean="0"/>
              <a:t>Garðaskóli</a:t>
            </a:r>
            <a:br>
              <a:rPr lang="is-IS" dirty="0" smtClean="0"/>
            </a:br>
            <a:r>
              <a:rPr lang="is-IS" dirty="0" smtClean="0"/>
              <a:t>haust 2011</a:t>
            </a:r>
            <a:br>
              <a:rPr lang="is-IS" dirty="0" smtClean="0"/>
            </a:br>
            <a:r>
              <a:rPr lang="is-IS" dirty="0" smtClean="0"/>
              <a:t>1. kafli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Þorkell, Magga Gauja og Helga María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TEGUNDIR OG ÆTTKVÍSLIR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5043510"/>
          </a:xfrm>
        </p:spPr>
        <p:txBody>
          <a:bodyPr>
            <a:normAutofit/>
          </a:bodyPr>
          <a:lstStyle/>
          <a:p>
            <a:r>
              <a:rPr lang="is-IS" dirty="0" smtClean="0"/>
              <a:t>Sænski líffræðingurinn Carl von </a:t>
            </a:r>
            <a:r>
              <a:rPr lang="is-IS" dirty="0" err="1" smtClean="0"/>
              <a:t>Linné</a:t>
            </a:r>
            <a:r>
              <a:rPr lang="is-IS" dirty="0" smtClean="0"/>
              <a:t> kom með grunninn að því flokkunarkerfi á lífverum sem notað er í dag. </a:t>
            </a:r>
          </a:p>
          <a:p>
            <a:r>
              <a:rPr lang="is-IS" dirty="0" smtClean="0"/>
              <a:t>Hann flokkaði lífverur í.</a:t>
            </a:r>
            <a:r>
              <a:rPr lang="is-IS" b="1" dirty="0" smtClean="0"/>
              <a:t> ættir, ættkvíslir </a:t>
            </a:r>
            <a:r>
              <a:rPr lang="is-IS" dirty="0" smtClean="0"/>
              <a:t>og </a:t>
            </a:r>
            <a:r>
              <a:rPr lang="is-IS" b="1" dirty="0" smtClean="0"/>
              <a:t>tegundir</a:t>
            </a:r>
            <a:endParaRPr lang="is-IS" dirty="0" smtClean="0"/>
          </a:p>
          <a:p>
            <a:r>
              <a:rPr lang="is-IS" dirty="0" smtClean="0"/>
              <a:t>Hann notaði latínu sem grunntungumál flokkunarkerfisins.</a:t>
            </a:r>
          </a:p>
          <a:p>
            <a:r>
              <a:rPr lang="is-IS" dirty="0" smtClean="0"/>
              <a:t>Tegundarheiti eru tvö nöfn. Það fyrra er ættkvíslin og hið síðara er kallað viðurnafn.</a:t>
            </a:r>
            <a:endParaRPr lang="is-IS" dirty="0"/>
          </a:p>
        </p:txBody>
      </p:sp>
      <p:pic>
        <p:nvPicPr>
          <p:cNvPr id="7" name="Content Placeholder 6" descr="adli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928802"/>
            <a:ext cx="3021037" cy="3432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Til dæmis...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48" y="1500174"/>
            <a:ext cx="3657600" cy="4572000"/>
          </a:xfrm>
        </p:spPr>
        <p:txBody>
          <a:bodyPr/>
          <a:lstStyle/>
          <a:p>
            <a:r>
              <a:rPr lang="is-IS" dirty="0" err="1" smtClean="0"/>
              <a:t>Felis</a:t>
            </a:r>
            <a:r>
              <a:rPr lang="is-IS" dirty="0" smtClean="0"/>
              <a:t> </a:t>
            </a:r>
            <a:r>
              <a:rPr lang="is-IS" dirty="0" err="1" smtClean="0"/>
              <a:t>Catus</a:t>
            </a:r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6" name="Picture 5" descr="jane-burton-ginger-domestic-kitten-felis-catus-rolling-on-back-pla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571744"/>
            <a:ext cx="3810000" cy="28575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err="1" smtClean="0"/>
              <a:t>Homo</a:t>
            </a:r>
            <a:r>
              <a:rPr lang="is-IS" dirty="0" smtClean="0"/>
              <a:t> </a:t>
            </a:r>
            <a:r>
              <a:rPr lang="is-IS" dirty="0" err="1" smtClean="0"/>
              <a:t>Sapiens</a:t>
            </a:r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8" name="Picture 7" descr="76397-004-C79D48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15819"/>
            <a:ext cx="2967373" cy="428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Og...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572000"/>
          </a:xfrm>
        </p:spPr>
        <p:txBody>
          <a:bodyPr/>
          <a:lstStyle/>
          <a:p>
            <a:pPr>
              <a:buNone/>
            </a:pPr>
            <a:r>
              <a:rPr lang="is-IS" dirty="0" smtClean="0"/>
              <a:t>  </a:t>
            </a:r>
            <a:r>
              <a:rPr lang="is-IS" dirty="0" err="1" smtClean="0"/>
              <a:t>Delphinidae</a:t>
            </a:r>
            <a:r>
              <a:rPr lang="is-IS" dirty="0" smtClean="0"/>
              <a:t> </a:t>
            </a:r>
            <a:r>
              <a:rPr lang="is-IS" dirty="0" err="1" smtClean="0"/>
              <a:t>Delphis</a:t>
            </a:r>
            <a:r>
              <a:rPr lang="is-IS" dirty="0" smtClean="0"/>
              <a:t>		</a:t>
            </a:r>
            <a:r>
              <a:rPr lang="is-IS" dirty="0" err="1" smtClean="0"/>
              <a:t>Anura</a:t>
            </a:r>
            <a:r>
              <a:rPr lang="is-IS" dirty="0" smtClean="0"/>
              <a:t> </a:t>
            </a:r>
            <a:r>
              <a:rPr lang="is-IS" dirty="0" err="1" smtClean="0"/>
              <a:t>Ranidae</a:t>
            </a:r>
            <a:endParaRPr lang="is-IS" dirty="0" smtClean="0"/>
          </a:p>
          <a:p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8" name="Content Placeholder 7" descr="Dolphi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2285992"/>
            <a:ext cx="3333752" cy="2500314"/>
          </a:xfrm>
        </p:spPr>
      </p:pic>
      <p:pic>
        <p:nvPicPr>
          <p:cNvPr id="9" name="Picture 8" descr="466966770_RM7GA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386732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OG....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572000"/>
          </a:xfrm>
        </p:spPr>
        <p:txBody>
          <a:bodyPr/>
          <a:lstStyle/>
          <a:p>
            <a:pPr>
              <a:buNone/>
            </a:pPr>
            <a:r>
              <a:rPr lang="is-IS" dirty="0" smtClean="0"/>
              <a:t>     </a:t>
            </a:r>
            <a:r>
              <a:rPr lang="is-IS" dirty="0" err="1" smtClean="0"/>
              <a:t>Eqqus</a:t>
            </a:r>
            <a:r>
              <a:rPr lang="is-IS" dirty="0" smtClean="0"/>
              <a:t> </a:t>
            </a:r>
            <a:r>
              <a:rPr lang="is-IS" dirty="0" err="1" smtClean="0"/>
              <a:t>Caballus</a:t>
            </a:r>
            <a:r>
              <a:rPr lang="is-IS" dirty="0" smtClean="0"/>
              <a:t>			</a:t>
            </a:r>
            <a:r>
              <a:rPr lang="is-IS" dirty="0" err="1" smtClean="0"/>
              <a:t>Cortalus</a:t>
            </a:r>
            <a:r>
              <a:rPr lang="is-IS" dirty="0" smtClean="0"/>
              <a:t> </a:t>
            </a:r>
            <a:r>
              <a:rPr lang="is-IS" dirty="0" err="1" smtClean="0"/>
              <a:t>Horridus</a:t>
            </a:r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dirty="0" smtClean="0"/>
              <a:t>  </a:t>
            </a:r>
            <a:endParaRPr lang="is-IS" dirty="0"/>
          </a:p>
        </p:txBody>
      </p:sp>
      <p:pic>
        <p:nvPicPr>
          <p:cNvPr id="5" name="Content Placeholder 4" descr="horse-running-beac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357430"/>
            <a:ext cx="3657600" cy="2743200"/>
          </a:xfrm>
        </p:spPr>
      </p:pic>
      <p:pic>
        <p:nvPicPr>
          <p:cNvPr id="6" name="Picture 5" descr="CROTALUS_HORRID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214554"/>
            <a:ext cx="2928958" cy="315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Og..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572000"/>
          </a:xfrm>
        </p:spPr>
        <p:txBody>
          <a:bodyPr/>
          <a:lstStyle/>
          <a:p>
            <a:pPr>
              <a:buNone/>
            </a:pPr>
            <a:r>
              <a:rPr lang="is-IS" dirty="0" err="1" smtClean="0"/>
              <a:t>Dryas</a:t>
            </a:r>
            <a:r>
              <a:rPr lang="is-IS" dirty="0" smtClean="0"/>
              <a:t> </a:t>
            </a:r>
            <a:r>
              <a:rPr lang="is-IS" dirty="0" err="1" smtClean="0"/>
              <a:t>octopetala</a:t>
            </a:r>
            <a:r>
              <a:rPr lang="is-IS" dirty="0" smtClean="0"/>
              <a:t>			</a:t>
            </a:r>
            <a:r>
              <a:rPr lang="is-IS" dirty="0" err="1" smtClean="0"/>
              <a:t>Sorbus</a:t>
            </a:r>
            <a:r>
              <a:rPr lang="is-IS" dirty="0" smtClean="0"/>
              <a:t> </a:t>
            </a:r>
            <a:r>
              <a:rPr lang="is-IS" dirty="0" err="1" smtClean="0"/>
              <a:t>aucuparia</a:t>
            </a:r>
            <a:r>
              <a:rPr lang="is-IS" dirty="0" smtClean="0"/>
              <a:t> </a:t>
            </a:r>
            <a:r>
              <a:rPr lang="is-IS" dirty="0" smtClean="0"/>
              <a:t>				</a:t>
            </a:r>
          </a:p>
          <a:p>
            <a:pPr>
              <a:buNone/>
            </a:pPr>
            <a:endParaRPr lang="is-IS" dirty="0"/>
          </a:p>
        </p:txBody>
      </p:sp>
      <p:pic>
        <p:nvPicPr>
          <p:cNvPr id="5" name="Content Placeholder 4" descr="holtasoley%20cop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3657600" cy="2887997"/>
          </a:xfr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85992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Jájá</a:t>
            </a:r>
            <a:r>
              <a:rPr lang="is-IS" dirty="0" smtClean="0"/>
              <a:t>...meira....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572000"/>
          </a:xfrm>
        </p:spPr>
        <p:txBody>
          <a:bodyPr/>
          <a:lstStyle/>
          <a:p>
            <a:pPr>
              <a:buNone/>
            </a:pPr>
            <a:r>
              <a:rPr lang="is-IS" i="1" dirty="0" smtClean="0"/>
              <a:t>   </a:t>
            </a:r>
            <a:r>
              <a:rPr lang="is-IS" i="1" dirty="0" err="1" smtClean="0"/>
              <a:t>Osmia</a:t>
            </a:r>
            <a:r>
              <a:rPr lang="is-IS" i="1" dirty="0" smtClean="0"/>
              <a:t> </a:t>
            </a:r>
            <a:r>
              <a:rPr lang="is-IS" i="1" dirty="0" err="1" smtClean="0"/>
              <a:t>ribifloris</a:t>
            </a:r>
            <a:r>
              <a:rPr lang="is-IS" i="1" dirty="0" smtClean="0"/>
              <a:t>	</a:t>
            </a:r>
            <a:r>
              <a:rPr lang="is-IS" i="1" dirty="0" smtClean="0"/>
              <a:t>            </a:t>
            </a:r>
            <a:r>
              <a:rPr lang="is-IS" i="1" dirty="0" err="1" smtClean="0"/>
              <a:t>Theraphosa</a:t>
            </a:r>
            <a:r>
              <a:rPr lang="is-IS" i="1" dirty="0" smtClean="0"/>
              <a:t> </a:t>
            </a:r>
            <a:r>
              <a:rPr lang="is-IS" i="1" dirty="0" err="1" smtClean="0"/>
              <a:t>leblondi</a:t>
            </a:r>
            <a:endParaRPr lang="is-IS" i="1" dirty="0" smtClean="0"/>
          </a:p>
          <a:p>
            <a:pPr>
              <a:buNone/>
            </a:pPr>
            <a:endParaRPr lang="is-IS" i="1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5" name="Content Placeholder 4" descr="405px-Osmia_ribifloris_be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2559961" cy="3786214"/>
          </a:xfrm>
        </p:spPr>
      </p:pic>
      <p:pic>
        <p:nvPicPr>
          <p:cNvPr id="6" name="Picture 5" descr="tumblr_l1vnlildj81qai24po8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285992"/>
            <a:ext cx="409577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5" name="Content Placeholder 4" descr="220px-Biological_classification_L_Pengo_Icelandic_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357166"/>
            <a:ext cx="2500330" cy="640993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Tegund	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Það að tilheyra einni og sömu tegundinni verða einstaklingarnir að geta átt saman </a:t>
            </a:r>
            <a:r>
              <a:rPr lang="is-IS" b="1" dirty="0" smtClean="0"/>
              <a:t>FRJÓ </a:t>
            </a:r>
            <a:r>
              <a:rPr lang="is-IS" dirty="0" smtClean="0"/>
              <a:t>afkvæmi.</a:t>
            </a:r>
          </a:p>
          <a:p>
            <a:r>
              <a:rPr lang="is-IS" dirty="0" smtClean="0"/>
              <a:t>Allir hundar (eiga) að geta átt saman afkvæmi þó við værum með:</a:t>
            </a:r>
          </a:p>
          <a:p>
            <a:pPr>
              <a:buNone/>
            </a:pPr>
            <a:r>
              <a:rPr lang="is-IS" dirty="0" smtClean="0"/>
              <a:t>	</a:t>
            </a:r>
            <a:endParaRPr lang="is-IS" dirty="0"/>
          </a:p>
        </p:txBody>
      </p:sp>
      <p:pic>
        <p:nvPicPr>
          <p:cNvPr id="7" name="Picture 6" descr="rottweiler_id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786190"/>
            <a:ext cx="2643206" cy="2385493"/>
          </a:xfrm>
          <a:prstGeom prst="rect">
            <a:avLst/>
          </a:prstGeom>
        </p:spPr>
      </p:pic>
      <p:pic>
        <p:nvPicPr>
          <p:cNvPr id="1026" name="Picture 2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86256"/>
            <a:ext cx="928694" cy="935252"/>
          </a:xfrm>
          <a:prstGeom prst="rect">
            <a:avLst/>
          </a:prstGeom>
          <a:noFill/>
        </p:spPr>
      </p:pic>
      <p:pic>
        <p:nvPicPr>
          <p:cNvPr id="9" name="Picture 8" descr="3563040015_e46ecf3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321521"/>
            <a:ext cx="2143140" cy="321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654164"/>
          </a:xfrm>
        </p:spPr>
        <p:txBody>
          <a:bodyPr/>
          <a:lstStyle/>
          <a:p>
            <a:r>
              <a:rPr lang="is-IS" dirty="0" smtClean="0"/>
              <a:t>En geta þessi tvö átt saman afkvæmi?</a:t>
            </a:r>
            <a:endParaRPr lang="is-IS" dirty="0"/>
          </a:p>
        </p:txBody>
      </p:sp>
      <p:pic>
        <p:nvPicPr>
          <p:cNvPr id="4" name="Content Placeholder 3" descr="Horse-Wallpaper-horses-1899047-1600-12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3390907" cy="2543180"/>
          </a:xfrm>
        </p:spPr>
      </p:pic>
      <p:pic>
        <p:nvPicPr>
          <p:cNvPr id="2050" name="Picture 2" descr="C:\Documents and Settings\margretm\Local Settings\Temporary Internet Files\Content.IE5\L8QC7U7Z\MC9102159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643182"/>
            <a:ext cx="1714488" cy="1714488"/>
          </a:xfrm>
          <a:prstGeom prst="rect">
            <a:avLst/>
          </a:prstGeom>
          <a:noFill/>
        </p:spPr>
      </p:pic>
      <p:pic>
        <p:nvPicPr>
          <p:cNvPr id="6" name="Picture 5" descr="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357430"/>
            <a:ext cx="3214710" cy="269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Já en það er ekki frjótt þ.e getur EKKI átt afkvæmi sjálft.</a:t>
            </a:r>
            <a:endParaRPr lang="is-IS" dirty="0"/>
          </a:p>
        </p:txBody>
      </p:sp>
      <p:pic>
        <p:nvPicPr>
          <p:cNvPr id="4" name="Content Placeholder 3" descr="zebriod-5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24" y="1857364"/>
            <a:ext cx="5616391" cy="4084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Í þessum kafla lærum við að...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að líffræðin fjallar um lífið og lífverurnar</a:t>
            </a:r>
          </a:p>
          <a:p>
            <a:r>
              <a:rPr lang="is-IS" dirty="0" smtClean="0"/>
              <a:t>að lífverur eru allt sem lifir</a:t>
            </a:r>
          </a:p>
          <a:p>
            <a:r>
              <a:rPr lang="is-IS" dirty="0" smtClean="0"/>
              <a:t>að </a:t>
            </a:r>
            <a:r>
              <a:rPr lang="is-IS" dirty="0" smtClean="0"/>
              <a:t>lífverur eru gerðar úr frumum</a:t>
            </a:r>
          </a:p>
          <a:p>
            <a:r>
              <a:rPr lang="is-IS" dirty="0" smtClean="0"/>
              <a:t>að lífverur eru flokkaðar í skylda hópa, svo sem ættir, ættkvíslir og tegundir.</a:t>
            </a:r>
          </a:p>
          <a:p>
            <a:r>
              <a:rPr lang="is-IS" dirty="0" smtClean="0"/>
              <a:t>að það eru bara einstaklingar af sömu tegund sem geta eignast frjó afkvæmi</a:t>
            </a:r>
            <a:endParaRPr lang="is-IS" dirty="0"/>
          </a:p>
        </p:txBody>
      </p:sp>
      <p:pic>
        <p:nvPicPr>
          <p:cNvPr id="1026" name="Picture 2" descr="C:\Documents and Settings\margretm\Local Settings\Temporary Internet Files\Content.IE5\L8QC7U7Z\MC9000299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572140"/>
            <a:ext cx="1941271" cy="918972"/>
          </a:xfrm>
          <a:prstGeom prst="rect">
            <a:avLst/>
          </a:prstGeom>
          <a:noFill/>
        </p:spPr>
      </p:pic>
      <p:pic>
        <p:nvPicPr>
          <p:cNvPr id="1027" name="Picture 3" descr="C:\Documents and Settings\margretm\Local Settings\Temporary Internet Files\Content.IE5\7K1VLFAQ\MC9000299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00636"/>
            <a:ext cx="2320747" cy="1091794"/>
          </a:xfrm>
          <a:prstGeom prst="rect">
            <a:avLst/>
          </a:prstGeom>
          <a:noFill/>
        </p:spPr>
      </p:pic>
      <p:pic>
        <p:nvPicPr>
          <p:cNvPr id="1028" name="Picture 4" descr="C:\Documents and Settings\margretm\Local Settings\Temporary Internet Files\Content.IE5\QZQFYL5L\MC90002996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00042"/>
            <a:ext cx="1090879" cy="168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SKIPTING LÍFVERA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s-IS" dirty="0" smtClean="0"/>
              <a:t>Lífverum er skipt í 5 meginhópa eða RÍKI:</a:t>
            </a:r>
          </a:p>
          <a:p>
            <a:pPr>
              <a:buNone/>
            </a:pPr>
            <a:endParaRPr lang="is-IS" dirty="0" smtClean="0"/>
          </a:p>
          <a:p>
            <a:pPr>
              <a:buFont typeface="Wingdings" pitchFamily="2" charset="2"/>
              <a:buChar char="ü"/>
            </a:pPr>
            <a:r>
              <a:rPr lang="is-IS" sz="2800" b="1" dirty="0" smtClean="0"/>
              <a:t>BAKTERÍUR OG VEIRUR</a:t>
            </a:r>
          </a:p>
          <a:p>
            <a:pPr>
              <a:buFont typeface="Wingdings" pitchFamily="2" charset="2"/>
              <a:buChar char="ü"/>
            </a:pPr>
            <a:r>
              <a:rPr lang="is-IS" sz="2800" b="1" dirty="0" smtClean="0"/>
              <a:t>ÞÖRUNGAR OG FRUMDÝR</a:t>
            </a:r>
          </a:p>
          <a:p>
            <a:pPr>
              <a:buFont typeface="Wingdings" pitchFamily="2" charset="2"/>
              <a:buChar char="ü"/>
            </a:pPr>
            <a:r>
              <a:rPr lang="is-IS" sz="2800" b="1" dirty="0" smtClean="0"/>
              <a:t>SVEPPIR OG FLÉTTUR</a:t>
            </a:r>
          </a:p>
          <a:p>
            <a:pPr>
              <a:buFont typeface="Wingdings" pitchFamily="2" charset="2"/>
              <a:buChar char="ü"/>
            </a:pPr>
            <a:r>
              <a:rPr lang="is-IS" sz="2800" b="1" dirty="0" smtClean="0"/>
              <a:t>PLÖNTUR</a:t>
            </a:r>
          </a:p>
          <a:p>
            <a:pPr>
              <a:buFont typeface="Wingdings" pitchFamily="2" charset="2"/>
              <a:buChar char="ü"/>
            </a:pPr>
            <a:r>
              <a:rPr lang="is-IS" sz="2800" b="1" dirty="0" smtClean="0"/>
              <a:t>DÝR</a:t>
            </a:r>
            <a:endParaRPr lang="is-IS" sz="2800" b="1" dirty="0"/>
          </a:p>
        </p:txBody>
      </p:sp>
      <p:pic>
        <p:nvPicPr>
          <p:cNvPr id="3074" name="Picture 2" descr="C:\Documents and Settings\margretm\Local Settings\Temporary Internet Files\Content.IE5\QOOJREJM\MP9004073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85728"/>
            <a:ext cx="1285884" cy="1664659"/>
          </a:xfrm>
          <a:prstGeom prst="rect">
            <a:avLst/>
          </a:prstGeom>
          <a:noFill/>
        </p:spPr>
      </p:pic>
      <p:pic>
        <p:nvPicPr>
          <p:cNvPr id="5" name="Picture 4" descr="bifdyr_220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214554"/>
            <a:ext cx="2481217" cy="1847854"/>
          </a:xfrm>
          <a:prstGeom prst="rect">
            <a:avLst/>
          </a:prstGeom>
        </p:spPr>
      </p:pic>
      <p:pic>
        <p:nvPicPr>
          <p:cNvPr id="3075" name="Picture 3" descr="C:\Documents and Settings\margretm\Local Settings\Temporary Internet Files\Content.IE5\QZQFYL5L\MC90002694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357694"/>
            <a:ext cx="2000263" cy="1964274"/>
          </a:xfrm>
          <a:prstGeom prst="rect">
            <a:avLst/>
          </a:prstGeom>
          <a:noFill/>
        </p:spPr>
      </p:pic>
      <p:pic>
        <p:nvPicPr>
          <p:cNvPr id="3076" name="Picture 4" descr="C:\Documents and Settings\margretm\Local Settings\Temporary Internet Files\Content.IE5\QOOJREJM\MC90019250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4414" y="4143380"/>
            <a:ext cx="1139156" cy="2408196"/>
          </a:xfrm>
          <a:prstGeom prst="rect">
            <a:avLst/>
          </a:prstGeom>
          <a:noFill/>
        </p:spPr>
      </p:pic>
      <p:pic>
        <p:nvPicPr>
          <p:cNvPr id="3077" name="Picture 5" descr="C:\Documents and Settings\margretm\Local Settings\Temporary Internet Files\Content.IE5\L8QC7U7Z\MC90013349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857760"/>
            <a:ext cx="2907298" cy="1732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VÍSINDALEG AÐFERÐ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Við rannsóknir í náttúruvísindum beita menn </a:t>
            </a:r>
            <a:r>
              <a:rPr lang="is-IS" b="1" dirty="0" smtClean="0"/>
              <a:t>vísindalegri aðferð.</a:t>
            </a:r>
          </a:p>
          <a:p>
            <a:r>
              <a:rPr lang="is-IS" b="1" dirty="0" smtClean="0"/>
              <a:t>Tilgáta</a:t>
            </a:r>
            <a:r>
              <a:rPr lang="is-IS" dirty="0" smtClean="0"/>
              <a:t> er vel hugsuð ágiskun um það hvernig eitthvað er eða hvað líklegt er að gerast í tilraun</a:t>
            </a:r>
          </a:p>
          <a:p>
            <a:r>
              <a:rPr lang="is-IS" dirty="0" smtClean="0"/>
              <a:t>Við eigum að geta endurtekið tilraun í náttúruvísindum aftur og aftur og fengið ávallt sömu niðurstöðu.</a:t>
            </a:r>
          </a:p>
          <a:p>
            <a:r>
              <a:rPr lang="is-IS" dirty="0" smtClean="0"/>
              <a:t>Þá erum við komin með kenningu.</a:t>
            </a:r>
            <a:endParaRPr lang="is-IS" dirty="0"/>
          </a:p>
        </p:txBody>
      </p:sp>
      <p:pic>
        <p:nvPicPr>
          <p:cNvPr id="4098" name="Picture 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000504"/>
            <a:ext cx="1643074" cy="263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Líf hefur eingöngu fundist á... </a:t>
            </a:r>
            <a:endParaRPr lang="is-IS" dirty="0"/>
          </a:p>
        </p:txBody>
      </p:sp>
      <p:pic>
        <p:nvPicPr>
          <p:cNvPr id="2051" name="Picture 3" descr="C:\Documents and Settings\margretm\Local Settings\Temporary Internet Files\Content.IE5\QOOJREJM\MC900431620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15140" y="357166"/>
            <a:ext cx="1714500" cy="17145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00034" y="2357430"/>
            <a:ext cx="7427814" cy="3814770"/>
          </a:xfrm>
        </p:spPr>
        <p:txBody>
          <a:bodyPr/>
          <a:lstStyle/>
          <a:p>
            <a:pPr>
              <a:buNone/>
            </a:pPr>
            <a:r>
              <a:rPr lang="is-IS" dirty="0" smtClean="0"/>
              <a:t>...OG TIL AÐ LÍF GETUR ÞRIFIST Á JÖRÐINNI ÞARF....   </a:t>
            </a:r>
            <a:endParaRPr lang="is-IS" dirty="0"/>
          </a:p>
        </p:txBody>
      </p:sp>
      <p:pic>
        <p:nvPicPr>
          <p:cNvPr id="2052" name="Picture 4" descr="C:\Documents and Settings\margretm\Local Settings\Temporary Internet Files\Content.IE5\7K1VLFAQ\MC90043258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876"/>
            <a:ext cx="1828572" cy="1828572"/>
          </a:xfrm>
          <a:prstGeom prst="rect">
            <a:avLst/>
          </a:prstGeom>
          <a:noFill/>
        </p:spPr>
      </p:pic>
      <p:pic>
        <p:nvPicPr>
          <p:cNvPr id="2054" name="Picture 6" descr="C:\Documents and Settings\margretm\Local Settings\Temporary Internet Files\Content.IE5\L8QC7U7Z\MP9004000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6"/>
            <a:ext cx="2879414" cy="1918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einkennir lífverur?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Þær fæðast</a:t>
            </a:r>
          </a:p>
          <a:p>
            <a:r>
              <a:rPr lang="is-IS" dirty="0" smtClean="0"/>
              <a:t>Þær vaxa</a:t>
            </a:r>
          </a:p>
          <a:p>
            <a:r>
              <a:rPr lang="is-IS" dirty="0" smtClean="0"/>
              <a:t>Þær þurfa orku</a:t>
            </a:r>
          </a:p>
          <a:p>
            <a:r>
              <a:rPr lang="is-IS" dirty="0" smtClean="0"/>
              <a:t>Þær geta fjölgað sér</a:t>
            </a:r>
          </a:p>
          <a:p>
            <a:r>
              <a:rPr lang="is-IS" dirty="0" smtClean="0"/>
              <a:t>Þær deyja</a:t>
            </a:r>
          </a:p>
          <a:p>
            <a:r>
              <a:rPr lang="is-IS" dirty="0" smtClean="0"/>
              <a:t>Flestar geta hreyft sig</a:t>
            </a:r>
          </a:p>
          <a:p>
            <a:endParaRPr lang="is-IS" dirty="0"/>
          </a:p>
        </p:txBody>
      </p:sp>
      <p:pic>
        <p:nvPicPr>
          <p:cNvPr id="3075" name="Picture 3" descr="C:\Documents and Settings\margretm\Local Settings\Temporary Internet Files\Content.IE5\QZQFYL5L\MC9003609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04"/>
            <a:ext cx="1565453" cy="1838858"/>
          </a:xfrm>
          <a:prstGeom prst="rect">
            <a:avLst/>
          </a:prstGeom>
          <a:noFill/>
        </p:spPr>
      </p:pic>
      <p:pic>
        <p:nvPicPr>
          <p:cNvPr id="3077" name="Picture 5" descr="C:\Documents and Settings\margretm\Local Settings\Temporary Internet Files\Content.IE5\8P8T1TMD\MM90023627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357694"/>
            <a:ext cx="1274173" cy="1143008"/>
          </a:xfrm>
          <a:prstGeom prst="rect">
            <a:avLst/>
          </a:prstGeom>
          <a:noFill/>
        </p:spPr>
      </p:pic>
      <p:pic>
        <p:nvPicPr>
          <p:cNvPr id="3078" name="Picture 6" descr="C:\Documents and Settings\margretm\Local Settings\Temporary Internet Files\Content.IE5\0CCXMNC2\MP90031440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357430"/>
            <a:ext cx="2686056" cy="2005588"/>
          </a:xfrm>
          <a:prstGeom prst="rect">
            <a:avLst/>
          </a:prstGeom>
          <a:noFill/>
        </p:spPr>
      </p:pic>
      <p:pic>
        <p:nvPicPr>
          <p:cNvPr id="3082" name="Picture 10" descr="C:\Documents and Settings\margretm\Local Settings\Temporary Internet Files\Content.IE5\L8QC7U7Z\MP90042230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357694"/>
            <a:ext cx="3429024" cy="2290480"/>
          </a:xfrm>
          <a:prstGeom prst="rect">
            <a:avLst/>
          </a:prstGeom>
          <a:noFill/>
        </p:spPr>
      </p:pic>
      <p:pic>
        <p:nvPicPr>
          <p:cNvPr id="3083" name="Picture 11" descr="C:\Documents and Settings\margretm\Local Settings\Temporary Internet Files\Content.IE5\8P8T1TMD\MC90009774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428736"/>
            <a:ext cx="1720901" cy="1804111"/>
          </a:xfrm>
          <a:prstGeom prst="rect">
            <a:avLst/>
          </a:prstGeom>
          <a:noFill/>
        </p:spPr>
      </p:pic>
      <p:pic>
        <p:nvPicPr>
          <p:cNvPr id="3085" name="Picture 13" descr="C:\Documents and Settings\margretm\Local Settings\Temporary Internet Files\Content.IE5\L8QC7U7Z\MM900303402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929198"/>
            <a:ext cx="1843277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Fruman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Fruman er </a:t>
            </a:r>
            <a:r>
              <a:rPr lang="is-IS" b="1" dirty="0" smtClean="0">
                <a:hlinkClick r:id="rId2"/>
              </a:rPr>
              <a:t>minnsta</a:t>
            </a:r>
            <a:r>
              <a:rPr lang="is-IS" dirty="0" smtClean="0">
                <a:hlinkClick r:id="rId2"/>
              </a:rPr>
              <a:t> lifandi eining allra lífvera</a:t>
            </a:r>
            <a:endParaRPr lang="is-IS" dirty="0" smtClean="0"/>
          </a:p>
          <a:p>
            <a:r>
              <a:rPr lang="is-IS" dirty="0" smtClean="0"/>
              <a:t>Frumur eru í meginatriðum tvennskonar: Dreifkjörnungar – með erfðaefnið </a:t>
            </a:r>
            <a:r>
              <a:rPr lang="is-IS" b="1" dirty="0" smtClean="0"/>
              <a:t>EKKI</a:t>
            </a:r>
            <a:r>
              <a:rPr lang="is-IS" dirty="0" smtClean="0"/>
              <a:t> í kjarna</a:t>
            </a:r>
          </a:p>
          <a:p>
            <a:pPr>
              <a:buNone/>
            </a:pPr>
            <a:r>
              <a:rPr lang="is-IS" dirty="0" smtClean="0"/>
              <a:t>	Heilkjörnungar – með erfðaefnið </a:t>
            </a:r>
            <a:r>
              <a:rPr lang="is-IS" b="1" dirty="0" smtClean="0"/>
              <a:t>Í</a:t>
            </a:r>
            <a:r>
              <a:rPr lang="is-IS" dirty="0" smtClean="0"/>
              <a:t> kjarna</a:t>
            </a:r>
          </a:p>
          <a:p>
            <a:pPr>
              <a:buNone/>
            </a:pPr>
            <a:endParaRPr lang="is-IS" dirty="0"/>
          </a:p>
        </p:txBody>
      </p:sp>
      <p:pic>
        <p:nvPicPr>
          <p:cNvPr id="6" name="Picture 5" descr="nucl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500438"/>
            <a:ext cx="439343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FRUMAN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Utan um allar frumur er örþunn himna sem kallast </a:t>
            </a:r>
            <a:r>
              <a:rPr lang="is-IS" b="1" dirty="0" smtClean="0"/>
              <a:t>FRUMUHIMNA.</a:t>
            </a:r>
          </a:p>
          <a:p>
            <a:r>
              <a:rPr lang="is-IS" dirty="0" smtClean="0"/>
              <a:t>Innan himnunnar er vökvi sem </a:t>
            </a:r>
            <a:r>
              <a:rPr lang="is-IS" dirty="0" err="1" smtClean="0"/>
              <a:t>kallst</a:t>
            </a:r>
            <a:r>
              <a:rPr lang="is-IS" dirty="0" smtClean="0"/>
              <a:t> </a:t>
            </a:r>
            <a:r>
              <a:rPr lang="is-IS" b="1" dirty="0" smtClean="0"/>
              <a:t>UMFRYMI.</a:t>
            </a:r>
          </a:p>
          <a:p>
            <a:r>
              <a:rPr lang="is-IS" b="1" dirty="0" smtClean="0"/>
              <a:t>FRUMUKJARNINN</a:t>
            </a:r>
            <a:r>
              <a:rPr lang="is-IS" dirty="0" smtClean="0"/>
              <a:t> geymir erfðaefnið (eða ekki, og þá kallast fruman dreifkjörnungur).</a:t>
            </a:r>
          </a:p>
          <a:p>
            <a:r>
              <a:rPr lang="is-IS" b="1" dirty="0" smtClean="0"/>
              <a:t>ERFÐAEFNIÐ</a:t>
            </a:r>
            <a:r>
              <a:rPr lang="is-IS" dirty="0" smtClean="0"/>
              <a:t> (DNA) inniheldur upplýsingar um það sem gerist inní frumunni og hvernig lífveran vex og þroskast</a:t>
            </a:r>
            <a:endParaRPr lang="is-IS" dirty="0"/>
          </a:p>
        </p:txBody>
      </p:sp>
      <p:pic>
        <p:nvPicPr>
          <p:cNvPr id="4098" name="Picture 2" descr="C:\Documents and Settings\margretm\Local Settings\Temporary Internet Files\Content.IE5\QOOJREJM\MC9003519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429000"/>
            <a:ext cx="534154" cy="1798622"/>
          </a:xfrm>
          <a:prstGeom prst="rect">
            <a:avLst/>
          </a:prstGeom>
          <a:noFill/>
        </p:spPr>
      </p:pic>
      <p:pic>
        <p:nvPicPr>
          <p:cNvPr id="4100" name="Picture 4" descr="C:\Documents and Settings\margretm\Local Settings\Temporary Internet Files\Content.IE5\QOOJREJM\MC9002115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1306943" cy="3143248"/>
          </a:xfrm>
          <a:prstGeom prst="rect">
            <a:avLst/>
          </a:prstGeom>
          <a:noFill/>
        </p:spPr>
      </p:pic>
      <p:pic>
        <p:nvPicPr>
          <p:cNvPr id="4101" name="Picture 5" descr="C:\Documents and Settings\margretm\Local Settings\Temporary Internet Files\Content.IE5\QOOJREJM\MC9002115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857760"/>
            <a:ext cx="1238643" cy="1785950"/>
          </a:xfrm>
          <a:prstGeom prst="rect">
            <a:avLst/>
          </a:prstGeom>
          <a:noFill/>
        </p:spPr>
      </p:pic>
      <p:pic>
        <p:nvPicPr>
          <p:cNvPr id="4102" name="Picture 6" descr="C:\Documents and Settings\margretm\Local Settings\Temporary Internet Files\Content.IE5\7K1VLFAQ\MC90021149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0"/>
            <a:ext cx="1643074" cy="1596371"/>
          </a:xfrm>
          <a:prstGeom prst="rect">
            <a:avLst/>
          </a:prstGeom>
          <a:noFill/>
        </p:spPr>
      </p:pic>
      <p:pic>
        <p:nvPicPr>
          <p:cNvPr id="4106" name="Picture 10" descr="C:\Documents and Settings\margretm\Local Settings\Temporary Internet Files\Content.IE5\7K1VLFAQ\MC90021152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5286388"/>
            <a:ext cx="1428760" cy="139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/>
          <a:lstStyle/>
          <a:p>
            <a:pPr algn="ctr"/>
            <a:r>
              <a:rPr lang="is-IS" dirty="0" smtClean="0">
                <a:hlinkClick r:id="rId2"/>
              </a:rPr>
              <a:t>BLÓFRUMUR</a:t>
            </a:r>
            <a:r>
              <a:rPr lang="is-IS" dirty="0" smtClean="0"/>
              <a:t>: RAUTT OG HVÍTT OG KORNFLAGA Á MILLI.</a:t>
            </a:r>
            <a:endParaRPr lang="is-IS" dirty="0"/>
          </a:p>
        </p:txBody>
      </p:sp>
      <p:pic>
        <p:nvPicPr>
          <p:cNvPr id="7" name="Content Placeholder 6" descr="Red_White_Blood_cell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857364"/>
            <a:ext cx="6245346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PLÖNTUFRUMA VS DÝRAFRUMA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Plöntufrumur eru yfirleitt </a:t>
            </a:r>
            <a:r>
              <a:rPr lang="is-IS" b="1" dirty="0" smtClean="0"/>
              <a:t>STÆRRI</a:t>
            </a:r>
            <a:r>
              <a:rPr lang="is-IS" dirty="0" smtClean="0"/>
              <a:t> en dýrafrumur.</a:t>
            </a:r>
          </a:p>
          <a:p>
            <a:r>
              <a:rPr lang="is-IS" dirty="0" smtClean="0"/>
              <a:t>Utan um plöntufrumur er </a:t>
            </a:r>
            <a:r>
              <a:rPr lang="is-IS" b="1" dirty="0" smtClean="0"/>
              <a:t>harður frumuveggur </a:t>
            </a:r>
            <a:r>
              <a:rPr lang="is-IS" dirty="0" smtClean="0"/>
              <a:t>(ekki utanum dýrafrumur)</a:t>
            </a:r>
          </a:p>
          <a:p>
            <a:r>
              <a:rPr lang="is-IS" dirty="0" smtClean="0"/>
              <a:t>Inní plöntufrumum er </a:t>
            </a:r>
            <a:r>
              <a:rPr lang="is-IS" b="1" dirty="0" smtClean="0"/>
              <a:t>SAFABÓLA</a:t>
            </a:r>
            <a:r>
              <a:rPr lang="is-IS" dirty="0" smtClean="0"/>
              <a:t> sem er full af vatni.</a:t>
            </a:r>
          </a:p>
          <a:p>
            <a:r>
              <a:rPr lang="is-IS" dirty="0" smtClean="0"/>
              <a:t>Í plöntufrumum er grænt litarefni sem heitir </a:t>
            </a:r>
            <a:r>
              <a:rPr lang="is-IS" b="1" dirty="0" smtClean="0"/>
              <a:t>BLAÐGRÆNA</a:t>
            </a:r>
            <a:r>
              <a:rPr lang="is-IS" dirty="0" smtClean="0"/>
              <a:t> sem inniheldur </a:t>
            </a:r>
            <a:r>
              <a:rPr lang="is-IS" b="1" dirty="0" smtClean="0"/>
              <a:t>GRÆNUKORN</a:t>
            </a:r>
            <a:r>
              <a:rPr lang="is-IS" dirty="0" smtClean="0"/>
              <a:t> sem er aðalefnið í ljóstillífun plantna.</a:t>
            </a:r>
          </a:p>
          <a:p>
            <a:endParaRPr lang="is-IS" dirty="0"/>
          </a:p>
        </p:txBody>
      </p:sp>
      <p:pic>
        <p:nvPicPr>
          <p:cNvPr id="4" name="Picture 3" descr="imag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143512"/>
            <a:ext cx="2714644" cy="1434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FRUMAN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Plöntufruma</a:t>
            </a:r>
            <a:endParaRPr lang="is-IS" dirty="0" smtClean="0"/>
          </a:p>
          <a:p>
            <a:pPr>
              <a:buNone/>
            </a:pPr>
            <a:r>
              <a:rPr lang="is-IS" dirty="0" smtClean="0"/>
              <a:t>	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s-IS" dirty="0" smtClean="0">
                <a:hlinkClick r:id="rId3"/>
              </a:rPr>
              <a:t>Dýrafruma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6" name="Picture 5" descr="250px-Plant_cell_structure_Icelandic_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285992"/>
            <a:ext cx="3714776" cy="3214710"/>
          </a:xfrm>
          <a:prstGeom prst="rect">
            <a:avLst/>
          </a:prstGeom>
        </p:spPr>
      </p:pic>
      <p:pic>
        <p:nvPicPr>
          <p:cNvPr id="7" name="Picture 6" descr="frum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214554"/>
            <a:ext cx="4281482" cy="304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446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LÍFHEIMURINN Garðaskóli haust 2011 1. kafli</vt:lpstr>
      <vt:lpstr>Í þessum kafla lærum við að...</vt:lpstr>
      <vt:lpstr>Líf hefur eingöngu fundist á... </vt:lpstr>
      <vt:lpstr>Hvað einkennir lífverur?</vt:lpstr>
      <vt:lpstr>Fruman</vt:lpstr>
      <vt:lpstr>FRUMAN </vt:lpstr>
      <vt:lpstr>BLÓFRUMUR: RAUTT OG HVÍTT OG KORNFLAGA Á MILLI.</vt:lpstr>
      <vt:lpstr>PLÖNTUFRUMA VS DÝRAFRUMA</vt:lpstr>
      <vt:lpstr>FRUMAN</vt:lpstr>
      <vt:lpstr>TEGUNDIR OG ÆTTKVÍSLIR</vt:lpstr>
      <vt:lpstr>Til dæmis...</vt:lpstr>
      <vt:lpstr>Og...</vt:lpstr>
      <vt:lpstr>OG....</vt:lpstr>
      <vt:lpstr>Og..</vt:lpstr>
      <vt:lpstr>Jájá...meira....</vt:lpstr>
      <vt:lpstr>Slide 16</vt:lpstr>
      <vt:lpstr>Tegund </vt:lpstr>
      <vt:lpstr>En geta þessi tvö átt saman afkvæmi?</vt:lpstr>
      <vt:lpstr>Já en það er ekki frjótt þ.e getur EKKI átt afkvæmi sjálft.</vt:lpstr>
      <vt:lpstr>SKIPTING LÍFVERA</vt:lpstr>
      <vt:lpstr>VÍSINDALEG AÐFERÐ</vt:lpstr>
    </vt:vector>
  </TitlesOfParts>
  <Company>Garðabær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LÍFHEIMURINN Garðaskóli haust 2011 1. kafli</dc:title>
  <dc:creator>margretm</dc:creator>
  <cp:lastModifiedBy>margretm</cp:lastModifiedBy>
  <cp:revision>64</cp:revision>
  <dcterms:created xsi:type="dcterms:W3CDTF">2011-08-17T09:59:46Z</dcterms:created>
  <dcterms:modified xsi:type="dcterms:W3CDTF">2011-08-17T13:47:11Z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1776126195</vt:i4>
  </property>
  <property fmtid="{D5CDD505-2E9C-101B-9397-08002B2CF9AE}" pid="3" name="_NewReviewCycle">
    <vt:lpwstr/>
  </property>
  <property fmtid="{D5CDD505-2E9C-101B-9397-08002B2CF9AE}" pid="4" name="_EmailSubject">
    <vt:lpwstr>v/Náttúrufr. glósur á netið</vt:lpwstr>
  </property>
  <property fmtid="{D5CDD505-2E9C-101B-9397-08002B2CF9AE}" pid="5" name="_AuthorEmail">
    <vt:lpwstr>Margretm@gardaskoli.is</vt:lpwstr>
  </property>
  <property fmtid="{D5CDD505-2E9C-101B-9397-08002B2CF9AE}" pid="6" name="_AuthorEmailDisplayName">
    <vt:lpwstr>Margrét Magnúsdóttir</vt:lpwstr>
  </property>
</Properties>
</file>